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9" r:id="rId2"/>
    <p:sldMasterId id="2147483657" r:id="rId3"/>
    <p:sldMasterId id="2147483687" r:id="rId4"/>
  </p:sldMasterIdLst>
  <p:notesMasterIdLst>
    <p:notesMasterId r:id="rId28"/>
  </p:notesMasterIdLst>
  <p:sldIdLst>
    <p:sldId id="256" r:id="rId5"/>
    <p:sldId id="293" r:id="rId6"/>
    <p:sldId id="294" r:id="rId7"/>
    <p:sldId id="272" r:id="rId8"/>
    <p:sldId id="274" r:id="rId9"/>
    <p:sldId id="263" r:id="rId10"/>
    <p:sldId id="281" r:id="rId11"/>
    <p:sldId id="265" r:id="rId12"/>
    <p:sldId id="296" r:id="rId13"/>
    <p:sldId id="297" r:id="rId14"/>
    <p:sldId id="280" r:id="rId15"/>
    <p:sldId id="283" r:id="rId16"/>
    <p:sldId id="298" r:id="rId17"/>
    <p:sldId id="282" r:id="rId18"/>
    <p:sldId id="285" r:id="rId19"/>
    <p:sldId id="286" r:id="rId20"/>
    <p:sldId id="270" r:id="rId21"/>
    <p:sldId id="271" r:id="rId22"/>
    <p:sldId id="291" r:id="rId23"/>
    <p:sldId id="290" r:id="rId24"/>
    <p:sldId id="289" r:id="rId25"/>
    <p:sldId id="295" r:id="rId26"/>
    <p:sldId id="278" r:id="rId27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52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ke van Daal" initials="MvD" lastIdx="8" clrIdx="0">
    <p:extLst>
      <p:ext uri="{19B8F6BF-5375-455C-9EA6-DF929625EA0E}">
        <p15:presenceInfo xmlns:p15="http://schemas.microsoft.com/office/powerpoint/2012/main" userId="5980ad40d1efd243" providerId="Windows Live"/>
      </p:ext>
    </p:extLst>
  </p:cmAuthor>
  <p:cmAuthor id="2" name="Daal, M (Marieke) van (FM/Wig)" initials="DM(v(" lastIdx="3" clrIdx="1">
    <p:extLst>
      <p:ext uri="{19B8F6BF-5375-455C-9EA6-DF929625EA0E}">
        <p15:presenceInfo xmlns:p15="http://schemas.microsoft.com/office/powerpoint/2012/main" userId="Daal, M (Marieke) van (FM/Wig)" providerId="None"/>
      </p:ext>
    </p:extLst>
  </p:cmAuthor>
  <p:cmAuthor id="3" name="Bosman, AJA (Arjan) (FM/Wig)" initials="BA((" lastIdx="2" clrIdx="2">
    <p:extLst>
      <p:ext uri="{19B8F6BF-5375-455C-9EA6-DF929625EA0E}">
        <p15:presenceInfo xmlns:p15="http://schemas.microsoft.com/office/powerpoint/2012/main" userId="Bosman, AJA (Arjan) (FM/Wig)" providerId="None"/>
      </p:ext>
    </p:extLst>
  </p:cmAuthor>
  <p:cmAuthor id="4" name="Arjan Bosman" initials="AB" lastIdx="2" clrIdx="3">
    <p:extLst>
      <p:ext uri="{19B8F6BF-5375-455C-9EA6-DF929625EA0E}">
        <p15:presenceInfo xmlns:p15="http://schemas.microsoft.com/office/powerpoint/2012/main" userId="Arjan Bos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532"/>
    <a:srgbClr val="641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94360"/>
  </p:normalViewPr>
  <p:slideViewPr>
    <p:cSldViewPr snapToGrid="0" snapToObjects="1">
      <p:cViewPr varScale="1">
        <p:scale>
          <a:sx n="118" d="100"/>
          <a:sy n="118" d="100"/>
        </p:scale>
        <p:origin x="1104" y="67"/>
      </p:cViewPr>
      <p:guideLst>
        <p:guide orient="horz" pos="2160"/>
        <p:guide pos="3840"/>
        <p:guide pos="2752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4947-0D5E-A948-8441-6BE3B2F601C2}" type="datetimeFigureOut">
              <a:rPr lang="nl-NL" smtClean="0"/>
              <a:pPr/>
              <a:t>4-11-2021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9B923-F903-9B48-9EDC-69D0ADF5045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82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3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73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761987" y="4857658"/>
            <a:ext cx="2629252" cy="9946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B6161D-E79D-4A6A-84AE-E9D0EBD76B48}"/>
              </a:ext>
            </a:extLst>
          </p:cNvPr>
          <p:cNvSpPr/>
          <p:nvPr userDrawn="1"/>
        </p:nvSpPr>
        <p:spPr>
          <a:xfrm>
            <a:off x="1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04677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418E735E-ECAC-6B49-AB97-4D87EC3CD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5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5489-B787-4567-9EE5-D75A40C8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29C2A-0A6E-4F3B-929F-65599963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DCE724-4E92-4AAD-843D-8BFAEFA3B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A20A94-438F-4E54-9882-3542C6D0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752842-D963-4E1E-B7D5-DBF1AF7F9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BAF8B5-A8AE-46FF-8092-22FDFEA0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2E8614-FB28-47B9-9901-DEAA61DE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862AD3-3EFC-403D-9887-F6848C3D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50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DEE20-9F53-4F26-8EB6-C8BC536D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E2C819-F5F0-4A42-8972-AF578224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4078F0-2882-49AA-AEE2-E174FFF1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79C623-41DC-43D3-8A47-99DDEC27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51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920DD-E103-4915-8B98-7C16D98A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603B95-A679-4F51-9612-E2282B93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B1F237-716E-4795-AC0C-24407CA5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7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30A1-A18A-48FC-92E5-0CA2A9A7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A666F-A973-41A0-BA7A-DC1724AB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5C5480-6D5C-4237-A9A4-63069A1EB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DBFD2D-409A-4D73-9166-777550C3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021B06-6F97-4C5B-AC6E-7529BF91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22E97C-1C22-40B1-87B4-3898CE92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549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B3D28-8DCF-485A-9CB8-D4F3719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E56BF34-4158-41C4-BE70-822820D6F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717234-81CD-45BA-B918-8C7938E5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073D33-2951-4919-A258-9E051DD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EEFCF1-629A-4D1C-854C-607F0A7F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FDF5D-712A-47E7-92C8-E527BBD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3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ED670-B02B-49FA-85D8-309E8E2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B721AA-5FAE-40C1-B44B-25899A238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CC02F-5811-462A-93A5-5672063D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28948B-4BB8-4679-9256-3C6D93EE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DBE6A-7601-4055-9C04-B4DB88A1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215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AAF2729-BEE4-4F3A-9F15-9AB139F87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DA5309-E3EC-4995-B30D-7870FCAE5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AB9DEA-C332-411B-BBFC-8C93C919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7F6AAF-186B-421D-92D5-8C08EFFA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1AFEC-0289-444B-BF8C-D1C476D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9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576734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67FDB-1E13-4BF7-81A4-D3288A71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582B6-664E-4C49-8EDF-168AC1127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4CCFB-E893-4B2E-875D-C567ADD3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B0837-8A3B-43B8-A926-DD147C87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5E397-EA58-44B9-8F8E-9E3D19F1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1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3BC57-7A11-49E5-B98D-F36D078C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B31BE2-0359-4140-8680-05EC4CF0B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F112B-15E7-4DA6-9AC6-DFE15A58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A0DCA7-DFB2-467A-B7DD-820047ED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D1F060-0FA7-462D-A96B-0F3FA293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148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B3383-B4F3-44D7-8EC1-0198A4EA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87FE7B-6452-4C5F-BE18-AF01A6C17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01BD0-1D5A-43A6-8D3F-536F3B55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6A8201-86BB-4B4F-BB7F-7D229CB7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4BCF1-670D-4932-8009-CA78F488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9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5DDDD-767F-456D-8076-3F7A198E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C9DE60-9CEB-4814-B4CD-A36717F1A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319D23-00EA-483F-9961-95A65A85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3F1D1F-77FA-420F-A30F-95811E2D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40AD91-1063-4BB6-A388-03AFE03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A92D32-36E2-475F-AD7F-3C0D177B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1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436B9-7D06-4FD6-929F-8147BC7F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1163C-C014-4C09-8E9C-A87778D8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C166F-A8B0-4664-BD3D-B83D778DD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40BA2E-1653-42C3-BA31-67F40ACB5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BDC93D-613E-4670-A63A-205022AD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571580-0EBF-4DF6-81D4-E72875F0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928A08-00DB-44A2-815A-A9C4B8A5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9BBAE4-AF68-474E-8340-83FA282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136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F1B63-A512-4D3F-B53E-4A383F6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E4244D-2C35-4B6A-B375-2635FD0B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75B683-099D-4E3D-B750-E4D1962C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DEC4B9-7B01-4F4E-9823-6D8EACD4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2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26B272-9C7E-4B2D-9529-529D29B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65366B-2C2E-4F9D-B547-4443093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5AB2F7-175E-4A29-B594-386EAD0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51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CE667-8AD6-429E-B6ED-D0E0ABA0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B5EBE-23BD-4F4B-8FF1-DAE7821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B4CDBF-917E-471F-B4B8-0740F024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E4FB8F-F2D0-45A9-B61E-E64DDD43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D6D99-CE5F-439C-B0F2-14FD1434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71F786-5B2D-4A8C-9395-C1216F1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8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36773-BF2E-41E8-ACF2-037BAA71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345CBE-E114-4177-9105-4170E900F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CE8954-2F42-4D2B-88D7-6D17561D1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F057A-A48C-48CF-BD62-76C5B45B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FE6030-BA06-45D2-8A94-D0870ADB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572449-A730-4FE2-892F-C0D3E1AD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45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5DDE9-2BCB-4506-94FC-1362FB43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8CAD94-3CA0-48B2-B949-CFCAFB4A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91B4CC-8118-49FF-AAF1-C1F83A2C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B67D29-8DEF-45EE-A0D7-2C9EC093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B17428-7ECC-4B35-81EB-7A93B642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68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189306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79809F-0B07-449F-B4F9-961FBCFBF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36093-60C6-45C7-BEE8-C846367B6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1224FD-5C8F-4DE0-8BF2-C59844C5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A8333-844E-4DE1-B101-7EADBD88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3C537-7518-4758-91A2-ACCBF541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265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68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DE05C6D-4494-6247-B521-CB774EEAC6E0}"/>
              </a:ext>
            </a:extLst>
          </p:cNvPr>
          <p:cNvSpPr/>
          <p:nvPr userDrawn="1"/>
        </p:nvSpPr>
        <p:spPr>
          <a:xfrm>
            <a:off x="13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17566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81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68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895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12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618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108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2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654379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03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77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58E67A2-954F-6244-951D-279E796F4E26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5" name="Afbeelding 4" descr="wijzeringeldzaken.png">
            <a:extLst>
              <a:ext uri="{FF2B5EF4-FFF2-40B4-BE49-F238E27FC236}">
                <a16:creationId xmlns:a16="http://schemas.microsoft.com/office/drawing/2014/main" id="{4674B0AB-F9CB-AA49-A917-D3D85E750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3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802744EE-0470-594A-93C8-CC1125766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67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9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27696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9592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10766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B3019B7-B833-B34A-B2D9-FBD33CC5DE15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5" name="Afbeelding 4" descr="wijzeringeldzaken.png">
            <a:extLst>
              <a:ext uri="{FF2B5EF4-FFF2-40B4-BE49-F238E27FC236}">
                <a16:creationId xmlns:a16="http://schemas.microsoft.com/office/drawing/2014/main" id="{6C64C0D6-4DA2-754D-85D4-1B6FDDDB5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9FA3D-3A34-48E3-A5E4-FD581A5F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823D8-675B-457C-9CFC-6BA70972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08E969-E095-4920-A973-0D519B5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162C5-3D77-41D1-B4A9-C5E9A0FF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B8F72B-F7FD-4F95-BCD7-5473D116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5DFDA5-A7FA-496B-B828-CB6943F96A7B}"/>
              </a:ext>
            </a:extLst>
          </p:cNvPr>
          <p:cNvSpPr/>
          <p:nvPr userDrawn="1"/>
        </p:nvSpPr>
        <p:spPr>
          <a:xfrm>
            <a:off x="13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0994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voedsel&#10;&#10;Automatisch gegenereerde beschrijving">
            <a:extLst>
              <a:ext uri="{FF2B5EF4-FFF2-40B4-BE49-F238E27FC236}">
                <a16:creationId xmlns:a16="http://schemas.microsoft.com/office/drawing/2014/main" id="{A97D8E8D-EAC0-0842-9FA7-2969594415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7657" y="2256971"/>
            <a:ext cx="1915886" cy="209583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E95BE35-E2DD-E949-83F3-9A223DD6212C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C8403-A4E7-C044-AA3F-4F1D2B273252}"/>
              </a:ext>
            </a:extLst>
          </p:cNvPr>
          <p:cNvSpPr/>
          <p:nvPr userDrawn="1"/>
        </p:nvSpPr>
        <p:spPr>
          <a:xfrm>
            <a:off x="-2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82761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5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6C62D-3DB4-474A-B734-EEEA85C66009}"/>
              </a:ext>
            </a:extLst>
          </p:cNvPr>
          <p:cNvSpPr/>
          <p:nvPr userDrawn="1"/>
        </p:nvSpPr>
        <p:spPr>
          <a:xfrm>
            <a:off x="-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230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DE6B23-07B1-4E48-82F3-265DFC77DBD9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D7AFFA-B41F-A943-83EF-1DCEF0AAA1D6}"/>
              </a:ext>
            </a:extLst>
          </p:cNvPr>
          <p:cNvSpPr/>
          <p:nvPr userDrawn="1"/>
        </p:nvSpPr>
        <p:spPr>
          <a:xfrm>
            <a:off x="-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 descr="Afbeelding met voedsel&#10;&#10;Automatisch gegenereerde beschrijving">
            <a:extLst>
              <a:ext uri="{FF2B5EF4-FFF2-40B4-BE49-F238E27FC236}">
                <a16:creationId xmlns:a16="http://schemas.microsoft.com/office/drawing/2014/main" id="{FABC9777-5880-DA48-B3E2-F67B237F6A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74304" y="2256971"/>
            <a:ext cx="1915886" cy="2095831"/>
          </a:xfrm>
          <a:prstGeom prst="rect">
            <a:avLst/>
          </a:prstGeom>
        </p:spPr>
      </p:pic>
      <p:pic>
        <p:nvPicPr>
          <p:cNvPr id="13" name="Afbeelding 12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6D936F2F-A2AA-9A4A-996C-3538A97D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561" t="26832" r="5059"/>
          <a:stretch/>
        </p:blipFill>
        <p:spPr>
          <a:xfrm>
            <a:off x="1871818" y="982800"/>
            <a:ext cx="5345914" cy="55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50773E8-3B2D-1744-8E77-6AD0390A6201}"/>
              </a:ext>
            </a:extLst>
          </p:cNvPr>
          <p:cNvSpPr/>
          <p:nvPr userDrawn="1"/>
        </p:nvSpPr>
        <p:spPr>
          <a:xfrm>
            <a:off x="1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420004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.jp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jpg"/><Relationship Id="rId5" Type="http://schemas.openxmlformats.org/officeDocument/2006/relationships/image" Target="../media/image60.png"/><Relationship Id="rId4" Type="http://schemas.openxmlformats.org/officeDocument/2006/relationships/hyperlink" Target="http://www.bpfwaterbouw.n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jpg"/><Relationship Id="rId3" Type="http://schemas.openxmlformats.org/officeDocument/2006/relationships/image" Target="../media/image64.png"/><Relationship Id="rId7" Type="http://schemas.openxmlformats.org/officeDocument/2006/relationships/image" Target="../media/image63.pn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10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0.png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3.png"/><Relationship Id="rId11" Type="http://schemas.openxmlformats.org/officeDocument/2006/relationships/image" Target="../media/image10.jp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pensioenchecker.org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5.png"/><Relationship Id="rId5" Type="http://schemas.openxmlformats.org/officeDocument/2006/relationships/hyperlink" Target="pensioen3daagse.nl/gesprek" TargetMode="External"/><Relationship Id="rId4" Type="http://schemas.openxmlformats.org/officeDocument/2006/relationships/hyperlink" Target="pensioen3daagse.nl/vrage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pensioenschecker.org/" TargetMode="External"/><Relationship Id="rId3" Type="http://schemas.openxmlformats.org/officeDocument/2006/relationships/image" Target="../media/image7.png"/><Relationship Id="rId7" Type="http://schemas.openxmlformats.org/officeDocument/2006/relationships/hyperlink" Target="mijnpensioenoverzicht.n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pensioen3daagse.nl/jouwpensioen" TargetMode="External"/><Relationship Id="rId11" Type="http://schemas.openxmlformats.org/officeDocument/2006/relationships/image" Target="../media/image10.jpg"/><Relationship Id="rId5" Type="http://schemas.openxmlformats.org/officeDocument/2006/relationships/hyperlink" Target="http://www.bpfwaterbouw.nl/" TargetMode="External"/><Relationship Id="rId10" Type="http://schemas.openxmlformats.org/officeDocument/2006/relationships/image" Target="../media/image106.png"/><Relationship Id="rId4" Type="http://schemas.openxmlformats.org/officeDocument/2006/relationships/image" Target="../media/image1.png"/><Relationship Id="rId9" Type="http://schemas.openxmlformats.org/officeDocument/2006/relationships/hyperlink" Target="wijzeringeldzaken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BEECD79-63CA-9E4B-B654-70BA1A78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4817" y="547488"/>
            <a:ext cx="5740400" cy="1638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836C8D8-F45F-4E42-92BF-F280A539B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47" t="27188" r="5131"/>
          <a:stretch/>
        </p:blipFill>
        <p:spPr>
          <a:xfrm>
            <a:off x="5739358" y="987071"/>
            <a:ext cx="5627825" cy="551520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B79457F-B417-40DE-ACDB-7CEB99EF0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17" y="5111881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9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69FC3D91-23EA-054D-83A0-78BDF01773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354"/>
            <a:ext cx="4578096" cy="341376"/>
          </a:xfrm>
          <a:prstGeom prst="rect">
            <a:avLst/>
          </a:prstGeom>
        </p:spPr>
      </p:pic>
      <p:pic>
        <p:nvPicPr>
          <p:cNvPr id="16" name="Afbeelding 15" descr="4b-titel.png">
            <a:extLst>
              <a:ext uri="{FF2B5EF4-FFF2-40B4-BE49-F238E27FC236}">
                <a16:creationId xmlns:a16="http://schemas.microsoft.com/office/drawing/2014/main" id="{A8003E98-09A1-FD4A-9113-AF2FD11F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C68801D-ABAD-EF4D-8597-8C786D78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775" y="3654677"/>
            <a:ext cx="3746500" cy="241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048CE8-8225-A646-8B83-CCC1D63AD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775" y="3988647"/>
            <a:ext cx="3746500" cy="21209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7D162A0-A2E0-0F44-B6DC-A91D90FA675E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2021 is de AOW-leeftijd 66 jaar en 4 maanden en in 2022 is de AOW-leeftijd </a:t>
            </a:r>
          </a:p>
          <a:p>
            <a:r>
              <a:rPr lang="nl-NL" sz="1600" dirty="0"/>
              <a:t>66 jaar en 7 maanden.</a:t>
            </a:r>
            <a:r>
              <a:rPr lang="nl-NL" sz="1600" b="1" dirty="0"/>
              <a:t> </a:t>
            </a:r>
            <a:r>
              <a:rPr lang="nl-NL" sz="1600" dirty="0"/>
              <a:t>In 2024 is de AOW-leeftijd 67 jaar. Vanaf 2025 is de AOW-leeftijd afhankelijk van de levensverwachting. Een jaar langer leven betekent dan 8 maanden later AOW.</a:t>
            </a:r>
            <a:b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1744B85-3ACC-624A-A003-F258120DCF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837E02-2358-BE49-B283-333A30383D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  <p:pic>
        <p:nvPicPr>
          <p:cNvPr id="21" name="Afbeelding 20" descr="4e-silhouet-koppel-2.png">
            <a:extLst>
              <a:ext uri="{FF2B5EF4-FFF2-40B4-BE49-F238E27FC236}">
                <a16:creationId xmlns:a16="http://schemas.microsoft.com/office/drawing/2014/main" id="{6B2ADB0E-C761-0047-8D06-7C542A911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9" y="2016425"/>
            <a:ext cx="2280208" cy="1347396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0FDE8BB-3735-47AE-92FC-9EE750528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4436" y="833621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3F8E4EE5-CF41-E44F-843D-5AC71566E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883181" y="4174135"/>
            <a:ext cx="30480" cy="2078736"/>
          </a:xfrm>
          <a:prstGeom prst="rect">
            <a:avLst/>
          </a:prstGeom>
        </p:spPr>
      </p:pic>
      <p:pic>
        <p:nvPicPr>
          <p:cNvPr id="27" name="Afbeelding 26" descr="7j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01" y="4565999"/>
            <a:ext cx="1835141" cy="1451042"/>
          </a:xfrm>
          <a:prstGeom prst="rect">
            <a:avLst/>
          </a:prstGeom>
        </p:spPr>
      </p:pic>
      <p:pic>
        <p:nvPicPr>
          <p:cNvPr id="29" name="Afbeelding 28" descr="7j-lij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734" y="3203226"/>
            <a:ext cx="2729498" cy="3210770"/>
          </a:xfrm>
          <a:prstGeom prst="rect">
            <a:avLst/>
          </a:prstGeom>
        </p:spPr>
      </p:pic>
      <p:pic>
        <p:nvPicPr>
          <p:cNvPr id="31" name="Afbeelding 30" descr="7j-lijn-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650" y="2959954"/>
            <a:ext cx="30484" cy="2828921"/>
          </a:xfrm>
          <a:prstGeom prst="rect">
            <a:avLst/>
          </a:prstGeom>
        </p:spPr>
      </p:pic>
      <p:pic>
        <p:nvPicPr>
          <p:cNvPr id="15" name="Afbeelding 14" descr="wijzeringeldzaken.png">
            <a:extLst>
              <a:ext uri="{FF2B5EF4-FFF2-40B4-BE49-F238E27FC236}">
                <a16:creationId xmlns:a16="http://schemas.microsoft.com/office/drawing/2014/main" id="{DA4CF1AD-E589-8144-9F56-BE0D2D30B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3B1E259-0027-7145-817F-EB71BA0065EF}"/>
              </a:ext>
            </a:extLst>
          </p:cNvPr>
          <p:cNvGrpSpPr/>
          <p:nvPr/>
        </p:nvGrpSpPr>
        <p:grpSpPr>
          <a:xfrm>
            <a:off x="804873" y="3923587"/>
            <a:ext cx="3101097" cy="917384"/>
            <a:chOff x="1135313" y="3691513"/>
            <a:chExt cx="3101097" cy="917384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8413E3C6-3877-064C-A0BF-800A3B04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5313" y="3691513"/>
              <a:ext cx="981988" cy="9173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DA1B599-70DF-4B43-A763-75984E0DE59F}"/>
                </a:ext>
              </a:extLst>
            </p:cNvPr>
            <p:cNvSpPr/>
            <p:nvPr/>
          </p:nvSpPr>
          <p:spPr>
            <a:xfrm>
              <a:off x="2207755" y="3737662"/>
              <a:ext cx="20286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Maandelijkse premie:</a:t>
              </a:r>
            </a:p>
            <a:p>
              <a:r>
                <a:rPr lang="nl-NL" sz="1600" dirty="0"/>
                <a:t>door werkgever en werknemer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4EAA507F-B961-D84E-BE10-F08070212273}"/>
              </a:ext>
            </a:extLst>
          </p:cNvPr>
          <p:cNvGrpSpPr/>
          <p:nvPr/>
        </p:nvGrpSpPr>
        <p:grpSpPr>
          <a:xfrm>
            <a:off x="1281189" y="2056237"/>
            <a:ext cx="3535780" cy="1077218"/>
            <a:chOff x="1281189" y="2056237"/>
            <a:chExt cx="3535780" cy="1077218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E66D98B-89E8-9D4C-BCC6-5C9895660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397428" y="2056237"/>
              <a:ext cx="1419541" cy="984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4685E9E-A6F1-864D-9142-4C174F8D1CA2}"/>
                </a:ext>
              </a:extLst>
            </p:cNvPr>
            <p:cNvSpPr/>
            <p:nvPr/>
          </p:nvSpPr>
          <p:spPr>
            <a:xfrm>
              <a:off x="1281189" y="2056237"/>
              <a:ext cx="23566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Ouderdomspensioen:</a:t>
              </a:r>
            </a:p>
            <a:p>
              <a:r>
                <a:rPr lang="nl-NL" sz="1600" dirty="0"/>
                <a:t>de uitkering die je krijgt </a:t>
              </a:r>
            </a:p>
            <a:p>
              <a:r>
                <a:rPr lang="nl-NL" sz="1600" dirty="0"/>
                <a:t>als je met pensioen gaat</a:t>
              </a:r>
            </a:p>
            <a:p>
              <a:r>
                <a:rPr lang="nl-NL" sz="1600" dirty="0"/>
                <a:t>tot aan je overlijden</a:t>
              </a:r>
            </a:p>
          </p:txBody>
        </p:sp>
      </p:grpSp>
      <p:pic>
        <p:nvPicPr>
          <p:cNvPr id="24" name="Afbeelding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008" y="1728207"/>
            <a:ext cx="2379196" cy="1397419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553F581D-ABA4-A54D-A265-D52D8CF6ECC1}"/>
              </a:ext>
            </a:extLst>
          </p:cNvPr>
          <p:cNvGrpSpPr/>
          <p:nvPr/>
        </p:nvGrpSpPr>
        <p:grpSpPr>
          <a:xfrm>
            <a:off x="5174426" y="1823569"/>
            <a:ext cx="3535009" cy="1213670"/>
            <a:chOff x="5174426" y="1823569"/>
            <a:chExt cx="3535009" cy="1213670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73F1ECA-BF34-1947-828A-D676AEDF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174426" y="1885448"/>
              <a:ext cx="1127795" cy="11517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155BB79-8071-AA4D-8742-4165B1A36458}"/>
                </a:ext>
              </a:extLst>
            </p:cNvPr>
            <p:cNvSpPr/>
            <p:nvPr/>
          </p:nvSpPr>
          <p:spPr>
            <a:xfrm>
              <a:off x="6467371" y="1823569"/>
              <a:ext cx="22420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Nabestaandenpensioen:</a:t>
              </a:r>
            </a:p>
            <a:p>
              <a:r>
                <a:rPr lang="nl-NL" sz="1600" dirty="0"/>
                <a:t>uitkering die (ex) partner en kinderen krijgen bij</a:t>
              </a:r>
            </a:p>
            <a:p>
              <a:r>
                <a:rPr lang="nl-NL" sz="1600" dirty="0"/>
                <a:t>jouw overlijden</a:t>
              </a:r>
            </a:p>
          </p:txBody>
        </p:sp>
      </p:grpSp>
      <p:pic>
        <p:nvPicPr>
          <p:cNvPr id="35" name="Afbeelding 34" descr="7b-subtitel.png">
            <a:extLst>
              <a:ext uri="{FF2B5EF4-FFF2-40B4-BE49-F238E27FC236}">
                <a16:creationId xmlns:a16="http://schemas.microsoft.com/office/drawing/2014/main" id="{451D9F07-79F0-7344-8D9F-507109708C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41" y="1389729"/>
            <a:ext cx="5096936" cy="256066"/>
          </a:xfrm>
          <a:prstGeom prst="rect">
            <a:avLst/>
          </a:prstGeom>
        </p:spPr>
      </p:pic>
      <p:pic>
        <p:nvPicPr>
          <p:cNvPr id="36" name="Afbeelding 35" descr="1c-titel.png">
            <a:extLst>
              <a:ext uri="{FF2B5EF4-FFF2-40B4-BE49-F238E27FC236}">
                <a16:creationId xmlns:a16="http://schemas.microsoft.com/office/drawing/2014/main" id="{C874B0DC-BACF-4745-90EB-51A05E2AE7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83567" y="800495"/>
            <a:ext cx="7094079" cy="489022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6F2B853-2BBD-FF4B-9D72-CBDE3EC58350}"/>
              </a:ext>
            </a:extLst>
          </p:cNvPr>
          <p:cNvGrpSpPr/>
          <p:nvPr/>
        </p:nvGrpSpPr>
        <p:grpSpPr>
          <a:xfrm>
            <a:off x="7577529" y="3562058"/>
            <a:ext cx="3365097" cy="830997"/>
            <a:chOff x="7577529" y="3562058"/>
            <a:chExt cx="3365097" cy="830997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E0EBEEE0-9694-1847-BD8F-1CE671ED2E8F}"/>
                </a:ext>
              </a:extLst>
            </p:cNvPr>
            <p:cNvSpPr/>
            <p:nvPr/>
          </p:nvSpPr>
          <p:spPr>
            <a:xfrm>
              <a:off x="8177168" y="3562058"/>
              <a:ext cx="27654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Arbeidsongeschiktheid:</a:t>
              </a:r>
            </a:p>
            <a:p>
              <a:r>
                <a:rPr lang="nl-NL" sz="1600" dirty="0"/>
                <a:t>de uitkering die je krijgt als</a:t>
              </a:r>
            </a:p>
            <a:p>
              <a:r>
                <a:rPr lang="nl-NL" sz="1600" dirty="0"/>
                <a:t>je arbeidsongeschikt raakt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B58DDBE-19A0-014B-A5B4-450D9652C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77529" y="3580085"/>
              <a:ext cx="494965" cy="794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9BC8F3D-FA47-4B0E-BEB1-00C0E2781F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08626" y="5714504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52978BD3-7225-FB48-8C79-058345DF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6E01883-8CE2-F247-A6B7-C15492F2D9CB}"/>
              </a:ext>
            </a:extLst>
          </p:cNvPr>
          <p:cNvSpPr txBox="1"/>
          <p:nvPr/>
        </p:nvSpPr>
        <p:spPr>
          <a:xfrm>
            <a:off x="753619" y="2042408"/>
            <a:ext cx="7316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Hoeveel premie betaalt de medewerker en hoeveel de werkgever?</a:t>
            </a:r>
          </a:p>
          <a:p>
            <a:pPr>
              <a:buClr>
                <a:srgbClr val="28A532"/>
              </a:buClr>
            </a:pPr>
            <a:r>
              <a:rPr lang="nl-NL" sz="1600" i="1" dirty="0"/>
              <a:t>De medewerker en de werkgever betalen elk 50% premie.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een middelloon- of eindloonregeling?</a:t>
            </a:r>
          </a:p>
          <a:p>
            <a:pPr>
              <a:buClr>
                <a:srgbClr val="28A532"/>
              </a:buClr>
            </a:pPr>
            <a:r>
              <a:rPr lang="nl-NL" sz="1600" i="1" dirty="0"/>
              <a:t>Binnen onze pensioenregeling is sprake van een middelloonregeling.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Blijft het nabestaandenpensioen behouden als je weggaat of na ontslag?</a:t>
            </a:r>
          </a:p>
          <a:p>
            <a:pPr>
              <a:buClr>
                <a:srgbClr val="28A532"/>
              </a:buClr>
            </a:pPr>
            <a:r>
              <a:rPr lang="nl-NL" sz="1600" i="1" dirty="0"/>
              <a:t>Ja, het nabestaandenpensioen blijft behouden als je weggaat of na ontslag. </a:t>
            </a:r>
            <a:r>
              <a:rPr lang="nl-NL" sz="1600" dirty="0"/>
              <a:t> </a:t>
            </a:r>
          </a:p>
        </p:txBody>
      </p:sp>
      <p:pic>
        <p:nvPicPr>
          <p:cNvPr id="11" name="Afbeelding 10" descr="8a-titel.png">
            <a:extLst>
              <a:ext uri="{FF2B5EF4-FFF2-40B4-BE49-F238E27FC236}">
                <a16:creationId xmlns:a16="http://schemas.microsoft.com/office/drawing/2014/main" id="{4B030048-676B-354A-8342-E2B7BFCE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09354"/>
            <a:ext cx="2960213" cy="48902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81821B9-85B6-4945-9ED5-8865AF87369D}"/>
              </a:ext>
            </a:extLst>
          </p:cNvPr>
          <p:cNvSpPr txBox="1"/>
          <p:nvPr/>
        </p:nvSpPr>
        <p:spPr>
          <a:xfrm>
            <a:off x="824816" y="1423212"/>
            <a:ext cx="649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accent1"/>
                </a:solidFill>
              </a:rPr>
              <a:t>Bedrijfstakpensioenfonds</a:t>
            </a:r>
            <a:r>
              <a:rPr lang="en-GB" sz="1600" b="1" dirty="0">
                <a:solidFill>
                  <a:schemeClr val="accent1"/>
                </a:solidFill>
              </a:rPr>
              <a:t> </a:t>
            </a:r>
            <a:r>
              <a:rPr lang="en-GB" sz="2800" b="1" dirty="0">
                <a:solidFill>
                  <a:schemeClr val="accent1"/>
                </a:solidFill>
              </a:rPr>
              <a:t>Waterbouw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0B9CB8-AF74-D54C-AB5C-22C016D39629}"/>
              </a:ext>
            </a:extLst>
          </p:cNvPr>
          <p:cNvSpPr txBox="1"/>
          <p:nvPr/>
        </p:nvSpPr>
        <p:spPr>
          <a:xfrm>
            <a:off x="1048953" y="4416560"/>
            <a:ext cx="25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dirty="0"/>
              <a:t>Ga voor een totaaloverzicht van je pensioen naar </a:t>
            </a:r>
            <a:r>
              <a:rPr lang="nl-NL" sz="1600" b="1" dirty="0" err="1"/>
              <a:t>mijnpensioenoverzicht.nl</a:t>
            </a:r>
            <a:endParaRPr lang="nl-NL" sz="1600" b="1" dirty="0"/>
          </a:p>
        </p:txBody>
      </p:sp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4DCA1DE-C40A-421A-809B-E3966474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808" y="839299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52978BD3-7225-FB48-8C79-058345DF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6E01883-8CE2-F247-A6B7-C15492F2D9CB}"/>
              </a:ext>
            </a:extLst>
          </p:cNvPr>
          <p:cNvSpPr txBox="1"/>
          <p:nvPr/>
        </p:nvSpPr>
        <p:spPr>
          <a:xfrm>
            <a:off x="753619" y="2042408"/>
            <a:ext cx="10287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mogelijk om extra pensioen op te bouwen?</a:t>
            </a:r>
          </a:p>
          <a:p>
            <a:pPr>
              <a:buClr>
                <a:srgbClr val="28A532"/>
              </a:buClr>
            </a:pPr>
            <a:r>
              <a:rPr lang="nl-NL" sz="1600" i="1" dirty="0"/>
              <a:t>Het is uitsluitend mogelijk om extra pensioen op te bouwen als je na de pensioengerechtigde leeftijd door blijft werken.  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Moet een eventuele partner worden aangemeld?</a:t>
            </a:r>
          </a:p>
          <a:p>
            <a:pPr>
              <a:buClr>
                <a:srgbClr val="28A532"/>
              </a:buClr>
            </a:pPr>
            <a:r>
              <a:rPr lang="nl-NL" sz="1600" i="1" dirty="0"/>
              <a:t>Een eventuele partner moet altijd worden aangemeld.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Wil je inzicht in je huidige pensioenopbouw en de keuzes die je hierin kunt maken? Log dan in bij </a:t>
            </a:r>
            <a:r>
              <a:rPr lang="nl-NL" sz="1600" dirty="0">
                <a:hlinkClick r:id="rId4"/>
              </a:rPr>
              <a:t>www.bpfwaterbouw.nl</a:t>
            </a:r>
            <a:r>
              <a:rPr lang="nl-NL" sz="1600" dirty="0"/>
              <a:t> </a:t>
            </a:r>
          </a:p>
        </p:txBody>
      </p:sp>
      <p:pic>
        <p:nvPicPr>
          <p:cNvPr id="11" name="Afbeelding 10" descr="8a-titel.png">
            <a:extLst>
              <a:ext uri="{FF2B5EF4-FFF2-40B4-BE49-F238E27FC236}">
                <a16:creationId xmlns:a16="http://schemas.microsoft.com/office/drawing/2014/main" id="{4B030048-676B-354A-8342-E2B7BFCEC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09354"/>
            <a:ext cx="2960213" cy="48902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81821B9-85B6-4945-9ED5-8865AF87369D}"/>
              </a:ext>
            </a:extLst>
          </p:cNvPr>
          <p:cNvSpPr txBox="1"/>
          <p:nvPr/>
        </p:nvSpPr>
        <p:spPr>
          <a:xfrm>
            <a:off x="824816" y="1423212"/>
            <a:ext cx="649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accent1"/>
                </a:solidFill>
              </a:rPr>
              <a:t>Bedrijfstakpensioenfonds</a:t>
            </a:r>
            <a:r>
              <a:rPr lang="en-GB" sz="1600" b="1" dirty="0">
                <a:solidFill>
                  <a:schemeClr val="accent1"/>
                </a:solidFill>
              </a:rPr>
              <a:t> </a:t>
            </a:r>
            <a:r>
              <a:rPr lang="en-GB" sz="2800" b="1" dirty="0">
                <a:solidFill>
                  <a:schemeClr val="accent1"/>
                </a:solidFill>
              </a:rPr>
              <a:t>Waterbouw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0B9CB8-AF74-D54C-AB5C-22C016D39629}"/>
              </a:ext>
            </a:extLst>
          </p:cNvPr>
          <p:cNvSpPr txBox="1"/>
          <p:nvPr/>
        </p:nvSpPr>
        <p:spPr>
          <a:xfrm>
            <a:off x="1048953" y="4416560"/>
            <a:ext cx="25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dirty="0"/>
              <a:t>Ga voor een totaaloverzicht van je pensioen naar </a:t>
            </a:r>
            <a:r>
              <a:rPr lang="nl-NL" sz="1600" b="1" dirty="0" err="1"/>
              <a:t>mijnpensioenoverzicht.nl</a:t>
            </a:r>
            <a:endParaRPr lang="nl-NL" sz="1600" b="1" dirty="0"/>
          </a:p>
        </p:txBody>
      </p:sp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4DCA1DE-C40A-421A-809B-E3966474E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808" y="839299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wijzeringeldzaken.png">
            <a:extLst>
              <a:ext uri="{FF2B5EF4-FFF2-40B4-BE49-F238E27FC236}">
                <a16:creationId xmlns:a16="http://schemas.microsoft.com/office/drawing/2014/main" id="{58E2D425-EB70-7542-820B-13AD4D90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45315B-0BB4-7445-98CF-32EBBC9CEE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24269"/>
            <a:ext cx="3476184" cy="3591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49C9977-A464-4546-AA59-BE81154A8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09" y="573485"/>
            <a:ext cx="5041719" cy="786075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C4DAC92-1ABC-4121-B08E-79522D6E7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825" y="807132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9f-lijn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92" y="4498149"/>
            <a:ext cx="1890012" cy="1786366"/>
          </a:xfrm>
          <a:prstGeom prst="rect">
            <a:avLst/>
          </a:prstGeom>
        </p:spPr>
      </p:pic>
      <p:pic>
        <p:nvPicPr>
          <p:cNvPr id="8" name="Afbeelding 7" descr="9f-lijn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777" y="3101364"/>
            <a:ext cx="30484" cy="2682598"/>
          </a:xfrm>
          <a:prstGeom prst="rect">
            <a:avLst/>
          </a:prstGeom>
        </p:spPr>
      </p:pic>
      <p:pic>
        <p:nvPicPr>
          <p:cNvPr id="10" name="Afbeelding 9" descr="9f-lijn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07" y="4498638"/>
            <a:ext cx="1896109" cy="197536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24269"/>
            <a:ext cx="3476184" cy="3591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2C1799-6F45-F74A-8B68-663ED7E21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09" y="573485"/>
            <a:ext cx="5041719" cy="786075"/>
          </a:xfrm>
          <a:prstGeom prst="rect">
            <a:avLst/>
          </a:prstGeom>
        </p:spPr>
      </p:pic>
      <p:pic>
        <p:nvPicPr>
          <p:cNvPr id="16" name="Afbeelding 15" descr="wijzeringeldzaken.png">
            <a:extLst>
              <a:ext uri="{FF2B5EF4-FFF2-40B4-BE49-F238E27FC236}">
                <a16:creationId xmlns:a16="http://schemas.microsoft.com/office/drawing/2014/main" id="{B95C9CA6-537C-1643-9111-E7EE36324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86D44BB7-ABBE-D24C-B311-35B4D635C087}"/>
              </a:ext>
            </a:extLst>
          </p:cNvPr>
          <p:cNvGrpSpPr/>
          <p:nvPr/>
        </p:nvGrpSpPr>
        <p:grpSpPr>
          <a:xfrm>
            <a:off x="1853697" y="3212355"/>
            <a:ext cx="2041269" cy="1937650"/>
            <a:chOff x="2567789" y="2817942"/>
            <a:chExt cx="2041269" cy="1937650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92A2AEFB-9A94-584A-A045-2330F2EF35C8}"/>
                </a:ext>
              </a:extLst>
            </p:cNvPr>
            <p:cNvSpPr/>
            <p:nvPr/>
          </p:nvSpPr>
          <p:spPr>
            <a:xfrm>
              <a:off x="2567789" y="3678374"/>
              <a:ext cx="20412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Aanvullende uitkering</a:t>
              </a:r>
            </a:p>
            <a:p>
              <a:r>
                <a:rPr lang="nl-NL" sz="1600" dirty="0"/>
                <a:t>Bij pensionering </a:t>
              </a:r>
            </a:p>
            <a:p>
              <a:r>
                <a:rPr lang="nl-NL" sz="1600" dirty="0"/>
                <a:t>door zelf afgesloten</a:t>
              </a:r>
            </a:p>
            <a:p>
              <a:r>
                <a:rPr lang="nl-NL" sz="1600" dirty="0"/>
                <a:t>financiële producten </a:t>
              </a: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000C6E61-DAD1-2F42-B2C3-68DB76E6A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0940" y="2817942"/>
              <a:ext cx="494965" cy="794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Afbeelding 11" descr="bespreek-de-mogelijkhed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26" y="2081750"/>
            <a:ext cx="2900791" cy="1077217"/>
          </a:xfrm>
          <a:prstGeom prst="rect">
            <a:avLst/>
          </a:prstGeom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DCC4AC13-D443-2D41-8A8D-6E950517F046}"/>
              </a:ext>
            </a:extLst>
          </p:cNvPr>
          <p:cNvGrpSpPr/>
          <p:nvPr/>
        </p:nvGrpSpPr>
        <p:grpSpPr>
          <a:xfrm>
            <a:off x="4424286" y="2142717"/>
            <a:ext cx="3330240" cy="1077218"/>
            <a:chOff x="4424286" y="2142717"/>
            <a:chExt cx="3330240" cy="1077218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7C9EA31B-364D-CE4A-916E-AE90E0E7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24286" y="2146013"/>
              <a:ext cx="976608" cy="8652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691B907-DB9C-5941-B425-5D07D3677D90}"/>
                </a:ext>
              </a:extLst>
            </p:cNvPr>
            <p:cNvSpPr/>
            <p:nvPr/>
          </p:nvSpPr>
          <p:spPr>
            <a:xfrm>
              <a:off x="5537756" y="2142717"/>
              <a:ext cx="221677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nl-NL" sz="1600" dirty="0"/>
                <a:t>Bankspaarrekening</a:t>
              </a:r>
            </a:p>
            <a:p>
              <a:pPr marL="342900" indent="-342900">
                <a:buAutoNum type="arabicPeriod"/>
              </a:pPr>
              <a:r>
                <a:rPr lang="nl-NL" sz="1600" dirty="0"/>
                <a:t>Lijfrenteverzekering</a:t>
              </a:r>
            </a:p>
            <a:p>
              <a:pPr marL="342900" indent="-342900">
                <a:buAutoNum type="arabicPeriod"/>
              </a:pPr>
              <a:r>
                <a:rPr lang="nl-NL" sz="1600" dirty="0"/>
                <a:t>Koopsompolis</a:t>
              </a:r>
            </a:p>
            <a:p>
              <a:pPr marL="342900" indent="-342900">
                <a:buAutoNum type="arabicPeriod"/>
              </a:pPr>
              <a:endParaRPr lang="nl-NL" sz="1600" dirty="0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FA766645-25B1-4145-B229-FA5E5D5D2970}"/>
              </a:ext>
            </a:extLst>
          </p:cNvPr>
          <p:cNvGrpSpPr/>
          <p:nvPr/>
        </p:nvGrpSpPr>
        <p:grpSpPr>
          <a:xfrm>
            <a:off x="8336629" y="3462117"/>
            <a:ext cx="2394513" cy="1621296"/>
            <a:chOff x="8336629" y="3462117"/>
            <a:chExt cx="2394513" cy="1621296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9E72302-2D1C-ED41-A7B1-BB7187181F02}"/>
                </a:ext>
              </a:extLst>
            </p:cNvPr>
            <p:cNvSpPr/>
            <p:nvPr/>
          </p:nvSpPr>
          <p:spPr>
            <a:xfrm>
              <a:off x="8336629" y="4498638"/>
              <a:ext cx="2394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Premie vaak aftrekbaar,</a:t>
              </a:r>
            </a:p>
            <a:p>
              <a:r>
                <a:rPr lang="nl-NL" sz="1600" dirty="0"/>
                <a:t>Uitkering belast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66E4218A-54EB-8D46-B296-18728024C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/>
          </p:blipFill>
          <p:spPr>
            <a:xfrm>
              <a:off x="8407761" y="3462117"/>
              <a:ext cx="605678" cy="9229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D3E34F6-C554-4817-9150-03DF7B39E6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7216" y="807132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89729"/>
            <a:ext cx="3280083" cy="2560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2EF954-B88B-304B-8CBE-879F5219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9409" y="676131"/>
            <a:ext cx="6484943" cy="691357"/>
          </a:xfrm>
          <a:prstGeom prst="rect">
            <a:avLst/>
          </a:prstGeom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75C90B9A-C2C6-5142-A460-0D77030B4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1846C9A-1BE7-41BF-87EA-FBB932233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1969" y="769495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79" y="3906194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89729"/>
            <a:ext cx="3280083" cy="256066"/>
          </a:xfrm>
          <a:prstGeom prst="rect">
            <a:avLst/>
          </a:prstGeom>
        </p:spPr>
      </p:pic>
      <p:pic>
        <p:nvPicPr>
          <p:cNvPr id="8" name="Afbeelding 7" descr="10f-lij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851" y="3688266"/>
            <a:ext cx="2621630" cy="2292402"/>
          </a:xfrm>
          <a:prstGeom prst="rect">
            <a:avLst/>
          </a:prstGeom>
        </p:spPr>
      </p:pic>
      <p:pic>
        <p:nvPicPr>
          <p:cNvPr id="9" name="Afbeelding 8" descr="10f-lijn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481" y="2932437"/>
            <a:ext cx="30484" cy="3164246"/>
          </a:xfrm>
          <a:prstGeom prst="rect">
            <a:avLst/>
          </a:prstGeom>
        </p:spPr>
      </p:pic>
      <p:pic>
        <p:nvPicPr>
          <p:cNvPr id="10" name="Afbeelding 9" descr="10f-lijn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516" y="3615135"/>
            <a:ext cx="1908302" cy="19814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B92DF1-63DE-8A46-9BB8-912BD61FF6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9409" y="676131"/>
            <a:ext cx="6484943" cy="691357"/>
          </a:xfrm>
          <a:prstGeom prst="rect">
            <a:avLst/>
          </a:prstGeom>
        </p:spPr>
      </p:pic>
      <p:pic>
        <p:nvPicPr>
          <p:cNvPr id="13" name="Afbeelding 12" descr="wijzeringeldzaken.png">
            <a:extLst>
              <a:ext uri="{FF2B5EF4-FFF2-40B4-BE49-F238E27FC236}">
                <a16:creationId xmlns:a16="http://schemas.microsoft.com/office/drawing/2014/main" id="{ED9646C2-077F-B444-B067-23F119876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8564FF06-B8BD-3F42-B931-4EB38387AA1F}"/>
              </a:ext>
            </a:extLst>
          </p:cNvPr>
          <p:cNvGrpSpPr/>
          <p:nvPr/>
        </p:nvGrpSpPr>
        <p:grpSpPr>
          <a:xfrm>
            <a:off x="2161135" y="2571988"/>
            <a:ext cx="1649460" cy="1279128"/>
            <a:chOff x="2161135" y="2571988"/>
            <a:chExt cx="1649460" cy="1279128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ABF771D-9B2C-5D41-A48A-9E3F3E6EBAF0}"/>
                </a:ext>
              </a:extLst>
            </p:cNvPr>
            <p:cNvSpPr/>
            <p:nvPr/>
          </p:nvSpPr>
          <p:spPr>
            <a:xfrm>
              <a:off x="2161135" y="3512562"/>
              <a:ext cx="10230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Spaargeld</a:t>
              </a:r>
            </a:p>
          </p:txBody>
        </p: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66E41C6-430A-BD41-B80E-17CC6B30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9535" y="2571988"/>
              <a:ext cx="1001060" cy="10160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063B54C-38AA-9244-BC45-33FF4DB64806}"/>
              </a:ext>
            </a:extLst>
          </p:cNvPr>
          <p:cNvGrpSpPr/>
          <p:nvPr/>
        </p:nvGrpSpPr>
        <p:grpSpPr>
          <a:xfrm>
            <a:off x="5389068" y="1729305"/>
            <a:ext cx="2394513" cy="1461658"/>
            <a:chOff x="5389068" y="1729305"/>
            <a:chExt cx="2394513" cy="1461658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9FD81A8-C2CE-A740-BE42-1C33C5636B3F}"/>
                </a:ext>
              </a:extLst>
            </p:cNvPr>
            <p:cNvSpPr/>
            <p:nvPr/>
          </p:nvSpPr>
          <p:spPr>
            <a:xfrm>
              <a:off x="5389068" y="1729305"/>
              <a:ext cx="23945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Beleggingen</a:t>
              </a: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B98C4995-5121-1646-822C-2116E1301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89068" y="2174963"/>
              <a:ext cx="1689100" cy="101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9706C863-B54C-D643-841B-96FD7563E67B}"/>
              </a:ext>
            </a:extLst>
          </p:cNvPr>
          <p:cNvGrpSpPr/>
          <p:nvPr/>
        </p:nvGrpSpPr>
        <p:grpSpPr>
          <a:xfrm>
            <a:off x="8277818" y="2661016"/>
            <a:ext cx="2394513" cy="1484066"/>
            <a:chOff x="8277818" y="2661016"/>
            <a:chExt cx="2394513" cy="148406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D643301-2E0E-D941-9B9A-C2C073EA48A3}"/>
                </a:ext>
              </a:extLst>
            </p:cNvPr>
            <p:cNvSpPr/>
            <p:nvPr/>
          </p:nvSpPr>
          <p:spPr>
            <a:xfrm>
              <a:off x="8277818" y="3560307"/>
              <a:ext cx="2394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Aflossing hypotheek,</a:t>
              </a:r>
            </a:p>
            <a:p>
              <a:r>
                <a:rPr lang="nl-NL" sz="1600" dirty="0"/>
                <a:t>lage woonlasten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D971C538-F56B-3943-9082-24FB3BF6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12458" y="2661016"/>
              <a:ext cx="1054100" cy="800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D1CA1B4-F574-4D7F-BE21-9D0F56240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2331" y="853005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5120000"/>
            </a:camera>
            <a:lightRig rig="threePt" dir="t"/>
          </a:scene3d>
        </p:spPr>
      </p:pic>
      <p:pic>
        <p:nvPicPr>
          <p:cNvPr id="3" name="Afbeelding 2" descr="11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52" y="810428"/>
            <a:ext cx="4798080" cy="504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60" y="1381985"/>
            <a:ext cx="5273740" cy="256066"/>
          </a:xfrm>
          <a:prstGeom prst="rect">
            <a:avLst/>
          </a:prstGeom>
        </p:spPr>
      </p:pic>
      <p:pic>
        <p:nvPicPr>
          <p:cNvPr id="7" name="Afbeelding 6" descr="11e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032" y="3147879"/>
            <a:ext cx="1219363" cy="2572855"/>
          </a:xfrm>
          <a:prstGeom prst="rect">
            <a:avLst/>
          </a:prstGeom>
        </p:spPr>
      </p:pic>
      <p:pic>
        <p:nvPicPr>
          <p:cNvPr id="8" name="Afbeelding 7" descr="11e-lij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285" y="3147879"/>
            <a:ext cx="975490" cy="2572855"/>
          </a:xfrm>
          <a:prstGeom prst="rect">
            <a:avLst/>
          </a:prstGeom>
        </p:spPr>
      </p:pic>
      <p:pic>
        <p:nvPicPr>
          <p:cNvPr id="13" name="Afbeelding 12" descr="wijzeringeldzaken.png">
            <a:extLst>
              <a:ext uri="{FF2B5EF4-FFF2-40B4-BE49-F238E27FC236}">
                <a16:creationId xmlns:a16="http://schemas.microsoft.com/office/drawing/2014/main" id="{157A97E7-E9AA-1144-B0B3-9868CCD32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012C51F6-54FC-3445-890A-62C8A8622852}"/>
              </a:ext>
            </a:extLst>
          </p:cNvPr>
          <p:cNvGrpSpPr/>
          <p:nvPr/>
        </p:nvGrpSpPr>
        <p:grpSpPr>
          <a:xfrm>
            <a:off x="6627607" y="2165308"/>
            <a:ext cx="3118596" cy="993281"/>
            <a:chOff x="6627607" y="2165308"/>
            <a:chExt cx="3118596" cy="993281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498054B-C8BB-794D-9A49-794AAEF8F06A}"/>
                </a:ext>
              </a:extLst>
            </p:cNvPr>
            <p:cNvSpPr/>
            <p:nvPr/>
          </p:nvSpPr>
          <p:spPr>
            <a:xfrm>
              <a:off x="7351690" y="2327592"/>
              <a:ext cx="23945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Inkomsten uit</a:t>
              </a:r>
            </a:p>
            <a:p>
              <a:r>
                <a:rPr lang="nl-NL" sz="1600" dirty="0"/>
                <a:t>werk na bereiken </a:t>
              </a:r>
            </a:p>
            <a:p>
              <a:r>
                <a:rPr lang="nl-NL" sz="1600" dirty="0"/>
                <a:t>AOW-leeftijd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3B8F1C7-6DE5-F74B-8427-D5082385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/>
          </p:blipFill>
          <p:spPr>
            <a:xfrm>
              <a:off x="6627607" y="2165308"/>
              <a:ext cx="605678" cy="9229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Afbeelding 18" descr="langer-doorwerken-voor.png">
            <a:extLst>
              <a:ext uri="{FF2B5EF4-FFF2-40B4-BE49-F238E27FC236}">
                <a16:creationId xmlns:a16="http://schemas.microsoft.com/office/drawing/2014/main" id="{AFB1F688-9DC4-434C-9CC2-EAC0478C5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665" y="3147879"/>
            <a:ext cx="2693043" cy="1077217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8DD2FEAB-88FE-A145-A443-B4FF657A0EB0}"/>
              </a:ext>
            </a:extLst>
          </p:cNvPr>
          <p:cNvGrpSpPr/>
          <p:nvPr/>
        </p:nvGrpSpPr>
        <p:grpSpPr>
          <a:xfrm>
            <a:off x="3507725" y="1985362"/>
            <a:ext cx="1674615" cy="1104115"/>
            <a:chOff x="3507725" y="1985362"/>
            <a:chExt cx="1674615" cy="1104115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51DFB12-14DD-5640-89ED-C9DB08C40B38}"/>
                </a:ext>
              </a:extLst>
            </p:cNvPr>
            <p:cNvSpPr/>
            <p:nvPr/>
          </p:nvSpPr>
          <p:spPr>
            <a:xfrm>
              <a:off x="3507725" y="2750923"/>
              <a:ext cx="16746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Deeltijd pensioen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9EF44FB6-D4CD-B442-8C76-318DBD6A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5756" y="1985362"/>
              <a:ext cx="717209" cy="7172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1A289A4-D7F3-41D5-AC9A-2B5B16D67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1397" y="761751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984136D-592C-4FE6-9A89-7A5F2AE6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666" y="5576246"/>
            <a:ext cx="1601157" cy="1281773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6765F6A-43F5-C844-ABCE-8E3D33745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810428"/>
            <a:ext cx="5258432" cy="489916"/>
          </a:xfrm>
          <a:prstGeom prst="rect">
            <a:avLst/>
          </a:prstGeom>
        </p:spPr>
      </p:pic>
      <p:pic>
        <p:nvPicPr>
          <p:cNvPr id="9" name="Onboarding MPO met ondertiteling" descr="Onboarding MPO met ondertiteling">
            <a:hlinkClick r:id="" action="ppaction://media"/>
            <a:extLst>
              <a:ext uri="{FF2B5EF4-FFF2-40B4-BE49-F238E27FC236}">
                <a16:creationId xmlns:a16="http://schemas.microsoft.com/office/drawing/2014/main" id="{A500C54D-F99E-0E46-8DA7-A5ED313FF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461" y="1599601"/>
            <a:ext cx="6858047" cy="38576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998DBF-A102-40F0-B0B8-D70F1EB56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689" y="723301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824817" y="1866225"/>
            <a:ext cx="5012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Pensioen3daagse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 is een belangrijke arbeidsvoorwaarde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Gebeurtenissen in je leven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Pensioenregeling</a:t>
            </a:r>
          </a:p>
        </p:txBody>
      </p:sp>
      <p:pic>
        <p:nvPicPr>
          <p:cNvPr id="21" name="Afbeelding 20" descr="2b-titel.png">
            <a:extLst>
              <a:ext uri="{FF2B5EF4-FFF2-40B4-BE49-F238E27FC236}">
                <a16:creationId xmlns:a16="http://schemas.microsoft.com/office/drawing/2014/main" id="{42F3BC49-5046-FD4F-B5B8-8E54DDD6E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97690"/>
            <a:ext cx="6365073" cy="506035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420A765A-378F-0245-8587-C0568CD05B8C}"/>
              </a:ext>
            </a:extLst>
          </p:cNvPr>
          <p:cNvGrpSpPr/>
          <p:nvPr/>
        </p:nvGrpSpPr>
        <p:grpSpPr>
          <a:xfrm>
            <a:off x="824817" y="4424780"/>
            <a:ext cx="2075846" cy="1068480"/>
            <a:chOff x="5876014" y="154079"/>
            <a:chExt cx="3552997" cy="1828800"/>
          </a:xfrm>
        </p:grpSpPr>
        <p:pic>
          <p:nvPicPr>
            <p:cNvPr id="23" name="Afbeelding 22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114D55B7-A24F-794B-A9D2-B15194E60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014" y="154079"/>
              <a:ext cx="1828800" cy="1828800"/>
            </a:xfrm>
            <a:prstGeom prst="rect">
              <a:avLst/>
            </a:prstGeom>
          </p:spPr>
        </p:pic>
        <p:pic>
          <p:nvPicPr>
            <p:cNvPr id="24" name="Afbeelding 23" descr="Afbeelding met geparkeerd, teken&#10;&#10;Automatisch gegenereerde beschrijving">
              <a:extLst>
                <a:ext uri="{FF2B5EF4-FFF2-40B4-BE49-F238E27FC236}">
                  <a16:creationId xmlns:a16="http://schemas.microsoft.com/office/drawing/2014/main" id="{82A50E4E-8EFB-274A-A397-F43D0131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6611" y="154079"/>
              <a:ext cx="1422400" cy="1828800"/>
            </a:xfrm>
            <a:prstGeom prst="rect">
              <a:avLst/>
            </a:prstGeom>
          </p:spPr>
        </p:pic>
      </p:grpSp>
      <p:pic>
        <p:nvPicPr>
          <p:cNvPr id="25" name="Afbeelding 24">
            <a:hlinkClick r:id="rId6"/>
            <a:extLst>
              <a:ext uri="{FF2B5EF4-FFF2-40B4-BE49-F238E27FC236}">
                <a16:creationId xmlns:a16="http://schemas.microsoft.com/office/drawing/2014/main" id="{A60A4071-6370-8D42-8762-9BCCEF5CF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7" y="4682512"/>
            <a:ext cx="2033792" cy="39080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7B231D0A-8F10-E44C-97DB-AFE4C318A7AC}"/>
              </a:ext>
            </a:extLst>
          </p:cNvPr>
          <p:cNvSpPr txBox="1"/>
          <p:nvPr/>
        </p:nvSpPr>
        <p:spPr>
          <a:xfrm>
            <a:off x="3076989" y="4959021"/>
            <a:ext cx="306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400" dirty="0"/>
              <a:t>Download de app op je telefoon.</a:t>
            </a:r>
          </a:p>
        </p:txBody>
      </p:sp>
      <p:pic>
        <p:nvPicPr>
          <p:cNvPr id="27" name="Afbeelding 26" descr="Afbeelding met shirt&#10;&#10;Automatisch gegenereerde beschrijving">
            <a:extLst>
              <a:ext uri="{FF2B5EF4-FFF2-40B4-BE49-F238E27FC236}">
                <a16:creationId xmlns:a16="http://schemas.microsoft.com/office/drawing/2014/main" id="{EB7D4252-46BD-154B-9592-3347BDB3F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596791" y="1571839"/>
            <a:ext cx="2557831" cy="5018966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8BA17D7-6BE3-4C13-AB4C-CB9575A15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3690" y="695539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D3C825B-A560-41EB-882E-07E32098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524" y="5507368"/>
            <a:ext cx="1509206" cy="135065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1A80E59-860A-E243-B884-3D549E5D85BB}"/>
              </a:ext>
            </a:extLst>
          </p:cNvPr>
          <p:cNvSpPr/>
          <p:nvPr/>
        </p:nvSpPr>
        <p:spPr>
          <a:xfrm>
            <a:off x="4027186" y="3697531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103C04E-7F3E-8745-90FA-6CDCA0D54B7F}"/>
              </a:ext>
            </a:extLst>
          </p:cNvPr>
          <p:cNvSpPr/>
          <p:nvPr/>
        </p:nvSpPr>
        <p:spPr>
          <a:xfrm>
            <a:off x="4027186" y="1455396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EE0C10-EE21-F24E-8395-F1F147BB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7" y="1455396"/>
            <a:ext cx="2902463" cy="43629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0BE31D-575C-6345-9286-B189297067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65" b="4365"/>
          <a:stretch/>
        </p:blipFill>
        <p:spPr>
          <a:xfrm>
            <a:off x="4146735" y="1772659"/>
            <a:ext cx="4358808" cy="14656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E70C0E3-52FE-1B46-9341-AF6452DBC5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65" b="4365"/>
          <a:stretch/>
        </p:blipFill>
        <p:spPr>
          <a:xfrm>
            <a:off x="4146735" y="4014794"/>
            <a:ext cx="4358808" cy="14656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3FE5CE-9E5A-1745-A986-4353166C0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10428"/>
            <a:ext cx="5258432" cy="489916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E4A2698-CAED-4915-B0CA-22B8C7EF7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9104" y="810428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4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 descr="9a-titel.png">
            <a:extLst>
              <a:ext uri="{FF2B5EF4-FFF2-40B4-BE49-F238E27FC236}">
                <a16:creationId xmlns:a16="http://schemas.microsoft.com/office/drawing/2014/main" id="{D9CFDF48-B2FE-8D44-A0AA-C38C5C55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8" y="848364"/>
            <a:ext cx="1749785" cy="445067"/>
          </a:xfrm>
          <a:prstGeom prst="rect">
            <a:avLst/>
          </a:prstGeom>
        </p:spPr>
      </p:pic>
      <p:pic>
        <p:nvPicPr>
          <p:cNvPr id="32" name="Afbeelding 31" descr="9b-subtitel.png">
            <a:extLst>
              <a:ext uri="{FF2B5EF4-FFF2-40B4-BE49-F238E27FC236}">
                <a16:creationId xmlns:a16="http://schemas.microsoft.com/office/drawing/2014/main" id="{AB84B5F9-71BC-2247-A49F-274580A6A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2648"/>
            <a:ext cx="3182536" cy="256066"/>
          </a:xfrm>
          <a:prstGeom prst="rect">
            <a:avLst/>
          </a:prstGeom>
        </p:spPr>
      </p:pic>
      <p:grpSp>
        <p:nvGrpSpPr>
          <p:cNvPr id="33" name="Groep 32">
            <a:extLst>
              <a:ext uri="{FF2B5EF4-FFF2-40B4-BE49-F238E27FC236}">
                <a16:creationId xmlns:a16="http://schemas.microsoft.com/office/drawing/2014/main" id="{890453DC-6C43-5049-B195-6D91908B3C6D}"/>
              </a:ext>
            </a:extLst>
          </p:cNvPr>
          <p:cNvGrpSpPr/>
          <p:nvPr/>
        </p:nvGrpSpPr>
        <p:grpSpPr>
          <a:xfrm>
            <a:off x="5521060" y="2852510"/>
            <a:ext cx="1587676" cy="1375127"/>
            <a:chOff x="5521060" y="2852510"/>
            <a:chExt cx="1587676" cy="1375127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05E32517-60B7-424D-A2C1-C9A5671B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21785" y="2852510"/>
              <a:ext cx="1375986" cy="458662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01F803F7-48BA-874A-8B8C-4CDDD40B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06909" y="3310313"/>
              <a:ext cx="405739" cy="458662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FCB6A5F8-48E7-5B46-9ACD-6D4AA52E5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21060" y="3768975"/>
              <a:ext cx="1587676" cy="458662"/>
            </a:xfrm>
            <a:prstGeom prst="rect">
              <a:avLst/>
            </a:prstGeom>
          </p:spPr>
        </p:pic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90C0F06-0546-5449-AE93-756E3807E494}"/>
              </a:ext>
            </a:extLst>
          </p:cNvPr>
          <p:cNvGrpSpPr/>
          <p:nvPr/>
        </p:nvGrpSpPr>
        <p:grpSpPr>
          <a:xfrm>
            <a:off x="715962" y="2130550"/>
            <a:ext cx="1634041" cy="1445379"/>
            <a:chOff x="715962" y="2130550"/>
            <a:chExt cx="1634041" cy="1445379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6DFE081C-092A-D348-808D-346AC1B15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15962" y="2130550"/>
              <a:ext cx="1511300" cy="1044394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0C5BA458-5521-EE48-BC67-B2853EAF8784}"/>
                </a:ext>
              </a:extLst>
            </p:cNvPr>
            <p:cNvSpPr txBox="1"/>
            <p:nvPr/>
          </p:nvSpPr>
          <p:spPr>
            <a:xfrm>
              <a:off x="1067302" y="3237375"/>
              <a:ext cx="1282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Woonlasten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972F05B7-0873-6040-BB19-1B29CAB53D1E}"/>
              </a:ext>
            </a:extLst>
          </p:cNvPr>
          <p:cNvGrpSpPr/>
          <p:nvPr/>
        </p:nvGrpSpPr>
        <p:grpSpPr>
          <a:xfrm>
            <a:off x="1045531" y="3791506"/>
            <a:ext cx="1259049" cy="1776971"/>
            <a:chOff x="1045531" y="3791506"/>
            <a:chExt cx="1259049" cy="1776971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CCC49287-3634-9142-92DA-E3F947821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69181" y="3791506"/>
              <a:ext cx="1235399" cy="1340094"/>
            </a:xfrm>
            <a:prstGeom prst="rect">
              <a:avLst/>
            </a:prstGeom>
          </p:spPr>
        </p:pic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5F35C5D4-8555-4E45-BA1E-1E3CFA3DBA70}"/>
                </a:ext>
              </a:extLst>
            </p:cNvPr>
            <p:cNvSpPr txBox="1"/>
            <p:nvPr/>
          </p:nvSpPr>
          <p:spPr>
            <a:xfrm>
              <a:off x="1045531" y="5229923"/>
              <a:ext cx="1235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Zorgkosten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29A35F1F-E8EE-5C43-8ACE-F4468A19DF60}"/>
              </a:ext>
            </a:extLst>
          </p:cNvPr>
          <p:cNvGrpSpPr/>
          <p:nvPr/>
        </p:nvGrpSpPr>
        <p:grpSpPr>
          <a:xfrm>
            <a:off x="2695183" y="4102409"/>
            <a:ext cx="2029322" cy="1466068"/>
            <a:chOff x="2695183" y="4102409"/>
            <a:chExt cx="2029322" cy="1466068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E49CCA3-A46D-BC48-B114-A2FBAB773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491738" y="4102409"/>
              <a:ext cx="1232767" cy="1029191"/>
            </a:xfrm>
            <a:prstGeom prst="rect">
              <a:avLst/>
            </a:prstGeom>
          </p:spPr>
        </p:pic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24D05F61-9F5C-4549-8364-FA5C7A215527}"/>
                </a:ext>
              </a:extLst>
            </p:cNvPr>
            <p:cNvSpPr txBox="1"/>
            <p:nvPr/>
          </p:nvSpPr>
          <p:spPr>
            <a:xfrm>
              <a:off x="2695183" y="4983702"/>
              <a:ext cx="2027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Wensen</a:t>
              </a:r>
              <a:endParaRPr lang="en-GB" sz="1600" dirty="0"/>
            </a:p>
            <a:p>
              <a:r>
                <a:rPr lang="en-GB" sz="1600" dirty="0"/>
                <a:t>(</a:t>
              </a:r>
              <a:r>
                <a:rPr lang="en-GB" sz="1600" dirty="0" err="1"/>
                <a:t>vakanties</a:t>
              </a:r>
              <a:r>
                <a:rPr lang="en-GB" sz="1600" dirty="0"/>
                <a:t>, </a:t>
              </a:r>
              <a:r>
                <a:rPr lang="en-GB" sz="1600" dirty="0" err="1"/>
                <a:t>uitjes</a:t>
              </a:r>
              <a:r>
                <a:rPr lang="en-GB" sz="1600" dirty="0"/>
                <a:t> etc.)</a:t>
              </a:r>
            </a:p>
          </p:txBody>
        </p:sp>
      </p:grpSp>
      <p:pic>
        <p:nvPicPr>
          <p:cNvPr id="46" name="Afbeelding 45" descr="9b-schijfvan5.png">
            <a:extLst>
              <a:ext uri="{FF2B5EF4-FFF2-40B4-BE49-F238E27FC236}">
                <a16:creationId xmlns:a16="http://schemas.microsoft.com/office/drawing/2014/main" id="{FC1C2218-21E0-0C46-9320-6CD5A4377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5" y="1981813"/>
            <a:ext cx="4534934" cy="4483837"/>
          </a:xfrm>
          <a:prstGeom prst="rect">
            <a:avLst/>
          </a:prstGeom>
        </p:spPr>
      </p:pic>
      <p:grpSp>
        <p:nvGrpSpPr>
          <p:cNvPr id="47" name="Groep 46">
            <a:extLst>
              <a:ext uri="{FF2B5EF4-FFF2-40B4-BE49-F238E27FC236}">
                <a16:creationId xmlns:a16="http://schemas.microsoft.com/office/drawing/2014/main" id="{7653E4EC-C6D5-B74B-B805-1876DD90427C}"/>
              </a:ext>
            </a:extLst>
          </p:cNvPr>
          <p:cNvGrpSpPr/>
          <p:nvPr/>
        </p:nvGrpSpPr>
        <p:grpSpPr>
          <a:xfrm>
            <a:off x="2695183" y="2126838"/>
            <a:ext cx="2071235" cy="1449091"/>
            <a:chOff x="2695183" y="2126838"/>
            <a:chExt cx="2071235" cy="1449091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02C2E38-85FC-5140-BFB5-108245DA5D4C}"/>
                </a:ext>
              </a:extLst>
            </p:cNvPr>
            <p:cNvSpPr txBox="1"/>
            <p:nvPr/>
          </p:nvSpPr>
          <p:spPr>
            <a:xfrm>
              <a:off x="2695183" y="3237375"/>
              <a:ext cx="2071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Kosten</a:t>
              </a:r>
              <a:r>
                <a:rPr lang="en-GB" sz="1600" dirty="0"/>
                <a:t> </a:t>
              </a:r>
              <a:r>
                <a:rPr lang="en-GB" sz="1600" dirty="0" err="1"/>
                <a:t>voor</a:t>
              </a:r>
              <a:r>
                <a:rPr lang="en-GB" sz="1600" dirty="0"/>
                <a:t> </a:t>
              </a:r>
              <a:r>
                <a:rPr lang="en-GB" sz="1600" dirty="0" err="1"/>
                <a:t>kinderen</a:t>
              </a:r>
              <a:r>
                <a:rPr lang="en-GB" sz="1600" dirty="0"/>
                <a:t>?</a:t>
              </a:r>
            </a:p>
          </p:txBody>
        </p: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AE5BC4F3-1A3E-1542-BA74-2C2CCE18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104689" y="2126838"/>
              <a:ext cx="1282699" cy="1040681"/>
            </a:xfrm>
            <a:prstGeom prst="rect">
              <a:avLst/>
            </a:prstGeom>
          </p:spPr>
        </p:pic>
      </p:grpSp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6501480-CE83-4FEC-B135-D3BA8198AE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5665" y="765351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865B437-D722-4E49-AE55-375C51AD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10301" y="1549160"/>
            <a:ext cx="2366434" cy="187984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Afbeelding 10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8F4F48CB-D85C-444D-8ED1-9A0A7FBD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93" y="4617292"/>
            <a:ext cx="2326442" cy="2240708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3BE82CC-7650-8242-9B85-9C816EF98DE4}"/>
              </a:ext>
            </a:extLst>
          </p:cNvPr>
          <p:cNvSpPr txBox="1"/>
          <p:nvPr/>
        </p:nvSpPr>
        <p:spPr>
          <a:xfrm>
            <a:off x="736452" y="1905506"/>
            <a:ext cx="8495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Vraag een familielid, vriend of buurtgenoot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vrijwilliger in de buurt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Bel je werkgever, pensioenfonds of pensioenverzekeraar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Stel je vraag en ontvang gratis een antwoord van een professionele adviseur: </a:t>
            </a:r>
            <a:r>
              <a:rPr lang="nl-NL" sz="1600" dirty="0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pensioen3daagse.nl/vragen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pensioenadviseur bij jou in de buurt: </a:t>
            </a:r>
            <a:br>
              <a:rPr lang="nl-NL" sz="1600" dirty="0"/>
            </a:br>
            <a:r>
              <a:rPr lang="nl-NL" sz="1600" dirty="0">
                <a:solidFill>
                  <a:srgbClr val="641C7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pensioen3daagse.nl/gesprek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FCF814-D251-4447-BBDD-E858CC042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4817" y="713571"/>
            <a:ext cx="6220430" cy="663158"/>
          </a:xfrm>
          <a:prstGeom prst="rect">
            <a:avLst/>
          </a:prstGeom>
        </p:spPr>
      </p:pic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4D0D264-C533-4C5F-921A-B5FDD40F4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495" y="607000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480D26AD-EBB2-5C45-B57D-D723CB98E313}"/>
              </a:ext>
            </a:extLst>
          </p:cNvPr>
          <p:cNvSpPr/>
          <p:nvPr/>
        </p:nvSpPr>
        <p:spPr>
          <a:xfrm>
            <a:off x="0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C9A71D-0B38-1E40-A55B-8CCB71AB2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7" t="27188" r="5131"/>
          <a:stretch/>
        </p:blipFill>
        <p:spPr>
          <a:xfrm>
            <a:off x="1524001" y="4767310"/>
            <a:ext cx="2133384" cy="2090691"/>
          </a:xfrm>
          <a:prstGeom prst="rect">
            <a:avLst/>
          </a:prstGeom>
        </p:spPr>
      </p:pic>
      <p:pic>
        <p:nvPicPr>
          <p:cNvPr id="15" name="Afbeelding 14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26ADF54A-901C-E046-9128-CF3EE83AE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1" t="26832" r="5059"/>
          <a:stretch/>
        </p:blipFill>
        <p:spPr>
          <a:xfrm flipH="1">
            <a:off x="8615033" y="4778292"/>
            <a:ext cx="2026519" cy="2090692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F1DC851D-E1DE-3747-B516-58BF5C2FAC36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voedsel&#10;&#10;Automatisch gegenereerde beschrijving">
            <a:extLst>
              <a:ext uri="{FF2B5EF4-FFF2-40B4-BE49-F238E27FC236}">
                <a16:creationId xmlns:a16="http://schemas.microsoft.com/office/drawing/2014/main" id="{A1DD17E3-47AD-DB41-9996-5476FAD5E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266" y="4767309"/>
            <a:ext cx="1758605" cy="192377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11DCC7F-C5FB-F346-A155-C3F0415A8B7A}"/>
              </a:ext>
            </a:extLst>
          </p:cNvPr>
          <p:cNvSpPr txBox="1"/>
          <p:nvPr/>
        </p:nvSpPr>
        <p:spPr>
          <a:xfrm>
            <a:off x="724796" y="2457938"/>
            <a:ext cx="6442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C8005A"/>
                </a:solidFill>
                <a:hlinkClick r:id="rId5"/>
              </a:rPr>
              <a:t>www.bpfwaterbouw.nl</a:t>
            </a:r>
            <a:endParaRPr lang="nl-NL" sz="1600" dirty="0">
              <a:solidFill>
                <a:srgbClr val="C8005A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pensioen3daagse.nl/jouwpensioen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mijnpensioenoverzicht.nl</a:t>
            </a:r>
            <a:r>
              <a:rPr lang="nl-NL" sz="1600" dirty="0">
                <a:solidFill>
                  <a:srgbClr val="641C76"/>
                </a:solidFill>
              </a:rPr>
              <a:t> / app </a:t>
            </a:r>
            <a:r>
              <a:rPr lang="nl-NL" sz="1600" dirty="0" err="1">
                <a:solidFill>
                  <a:srgbClr val="641C7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pensioenschecker.org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wijzeringeldzaken.nl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FC1A714-CF20-0443-804B-257046AF197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4796" y="614625"/>
            <a:ext cx="5079639" cy="771254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AA29B28-6BD6-B646-BE82-DA878136B6EB}"/>
              </a:ext>
            </a:extLst>
          </p:cNvPr>
          <p:cNvSpPr txBox="1"/>
          <p:nvPr/>
        </p:nvSpPr>
        <p:spPr>
          <a:xfrm>
            <a:off x="644966" y="1914604"/>
            <a:ext cx="402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2000" b="1" dirty="0">
                <a:solidFill>
                  <a:srgbClr val="28A532"/>
                </a:solidFill>
              </a:rPr>
              <a:t>Dit kun jij doen voor jouw pensioen!</a:t>
            </a:r>
          </a:p>
        </p:txBody>
      </p:sp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D7A7979-0613-445A-8893-A783A3EBC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1552" y="803832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626916DC-19C2-3349-8A8D-2AB9B9A811E7}"/>
              </a:ext>
            </a:extLst>
          </p:cNvPr>
          <p:cNvGrpSpPr/>
          <p:nvPr/>
        </p:nvGrpSpPr>
        <p:grpSpPr>
          <a:xfrm>
            <a:off x="897859" y="1906386"/>
            <a:ext cx="2929119" cy="3405740"/>
            <a:chOff x="897859" y="2028895"/>
            <a:chExt cx="2929119" cy="3405740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B426C0C5-BC1C-F34A-86EC-31EDE832C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43000" y="2028895"/>
              <a:ext cx="2152477" cy="21371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29B9086-3F6E-0F45-BE57-5A007423F593}"/>
                </a:ext>
              </a:extLst>
            </p:cNvPr>
            <p:cNvSpPr/>
            <p:nvPr/>
          </p:nvSpPr>
          <p:spPr>
            <a:xfrm>
              <a:off x="897859" y="4357417"/>
              <a:ext cx="29291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mensen willen na hun pensionering blijven leven </a:t>
              </a:r>
              <a:r>
                <a:rPr lang="nl-NL" sz="1600" b="1" dirty="0"/>
                <a:t>zoals nu</a:t>
              </a:r>
              <a:r>
                <a:rPr lang="nl-NL" sz="1600" dirty="0"/>
                <a:t>. </a:t>
              </a:r>
              <a:r>
                <a:rPr lang="nl-NL" sz="1600" b="1" dirty="0"/>
                <a:t>3 van de 4 </a:t>
              </a:r>
              <a:r>
                <a:rPr lang="nl-NL" sz="1600" dirty="0"/>
                <a:t>mensen neemt hiervoor nu al maatregelen!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33B10E0-7DB5-8342-A367-DFFF736F7EC3}"/>
              </a:ext>
            </a:extLst>
          </p:cNvPr>
          <p:cNvGrpSpPr/>
          <p:nvPr/>
        </p:nvGrpSpPr>
        <p:grpSpPr>
          <a:xfrm>
            <a:off x="4826427" y="2059633"/>
            <a:ext cx="2929119" cy="2760050"/>
            <a:chOff x="4695799" y="2059633"/>
            <a:chExt cx="2929119" cy="2760050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DCF606E-28E6-9745-8656-BA0235805771}"/>
                </a:ext>
              </a:extLst>
            </p:cNvPr>
            <p:cNvSpPr/>
            <p:nvPr/>
          </p:nvSpPr>
          <p:spPr>
            <a:xfrm>
              <a:off x="4695799" y="4234908"/>
              <a:ext cx="29291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72% </a:t>
              </a:r>
              <a:r>
                <a:rPr lang="nl-NL" sz="1600" dirty="0"/>
                <a:t>wil vóór de AOW-leeftijd stoppen met werken</a:t>
              </a:r>
            </a:p>
          </p:txBody>
        </p:sp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7BA5CE18-29C5-5145-9391-9BC94908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2097" y="2059633"/>
              <a:ext cx="2152477" cy="1939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EE65B376-387E-3E4B-9CBC-A4DD44EC720A}"/>
              </a:ext>
            </a:extLst>
          </p:cNvPr>
          <p:cNvGrpSpPr/>
          <p:nvPr/>
        </p:nvGrpSpPr>
        <p:grpSpPr>
          <a:xfrm>
            <a:off x="8365024" y="2249793"/>
            <a:ext cx="2756807" cy="3308554"/>
            <a:chOff x="8365024" y="2249793"/>
            <a:chExt cx="2756807" cy="3308554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59FBCB98-1E0A-7F47-9FE7-C2B34AAC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645979" y="2249793"/>
              <a:ext cx="2218288" cy="1811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6311CD3-9EB5-B643-8ADD-AEF785911E26}"/>
                </a:ext>
              </a:extLst>
            </p:cNvPr>
            <p:cNvSpPr/>
            <p:nvPr/>
          </p:nvSpPr>
          <p:spPr>
            <a:xfrm>
              <a:off x="8365024" y="4234908"/>
              <a:ext cx="275680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te weinig mensen houden rekening met de </a:t>
              </a:r>
              <a:r>
                <a:rPr lang="nl-NL" sz="1600" b="1" dirty="0"/>
                <a:t>gevolgen</a:t>
              </a:r>
              <a:r>
                <a:rPr lang="nl-NL" sz="1600" dirty="0"/>
                <a:t> </a:t>
              </a:r>
            </a:p>
            <a:p>
              <a:r>
                <a:rPr lang="nl-NL" sz="1600" dirty="0"/>
                <a:t>voor hun pensioen bij levensgebeurtenissen zoals </a:t>
              </a:r>
              <a:r>
                <a:rPr lang="nl-NL" sz="1600" b="1" dirty="0"/>
                <a:t>huwelijk</a:t>
              </a:r>
              <a:r>
                <a:rPr lang="nl-NL" sz="1600" dirty="0"/>
                <a:t> of </a:t>
              </a:r>
              <a:r>
                <a:rPr lang="nl-NL" sz="1600" b="1" dirty="0"/>
                <a:t>overlijden</a:t>
              </a:r>
              <a:r>
                <a:rPr lang="nl-NL" sz="1600" dirty="0"/>
                <a:t>.</a:t>
              </a: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C7232339-C4ED-0E4D-A3AD-D3AA2227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817" y="709114"/>
            <a:ext cx="2621843" cy="6709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D2F1E9-C5B8-4625-BEE4-CD1638898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532" y="709114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B6555493-C32D-416B-8984-B09ED5C66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61" t="26832" r="5059"/>
          <a:stretch/>
        </p:blipFill>
        <p:spPr>
          <a:xfrm>
            <a:off x="2778356" y="1342800"/>
            <a:ext cx="5345914" cy="5515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BE8FA8-0458-ED41-B653-31725798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9667" y="685145"/>
            <a:ext cx="7931365" cy="6964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D8EB520-BAFA-4408-A674-1323723C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823" y="4574553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spd="slow" advClick="0" advTm="8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876D34-C96E-7A47-83AB-363C3E24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4083" y="1346408"/>
            <a:ext cx="5794442" cy="362153"/>
          </a:xfrm>
          <a:prstGeom prst="rect">
            <a:avLst/>
          </a:prstGeom>
        </p:spPr>
      </p:pic>
      <p:pic>
        <p:nvPicPr>
          <p:cNvPr id="18" name="Afbeelding 17" descr="13a-titel.png">
            <a:extLst>
              <a:ext uri="{FF2B5EF4-FFF2-40B4-BE49-F238E27FC236}">
                <a16:creationId xmlns:a16="http://schemas.microsoft.com/office/drawing/2014/main" id="{EEEB77AB-6736-E04A-96C1-55D9E031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24611"/>
            <a:ext cx="2509462" cy="49908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489F7CE-0E2D-C247-ABA1-475B9E71A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080" y="1638999"/>
            <a:ext cx="9111984" cy="387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FFF32BC-0550-4FE3-97E8-91CE52F85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347" y="4635292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3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909" y="4101144"/>
            <a:ext cx="373125" cy="669430"/>
          </a:xfrm>
          <a:prstGeom prst="rect">
            <a:avLst/>
          </a:prstGeom>
        </p:spPr>
      </p:pic>
      <p:pic>
        <p:nvPicPr>
          <p:cNvPr id="17" name="Afbeelding 16" descr="5c-subtitel.png">
            <a:extLst>
              <a:ext uri="{FF2B5EF4-FFF2-40B4-BE49-F238E27FC236}">
                <a16:creationId xmlns:a16="http://schemas.microsoft.com/office/drawing/2014/main" id="{EACC9257-8146-8848-8B74-EF688AC89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9841"/>
            <a:ext cx="5676133" cy="256066"/>
          </a:xfrm>
          <a:prstGeom prst="rect">
            <a:avLst/>
          </a:prstGeom>
        </p:spPr>
      </p:pic>
      <p:pic>
        <p:nvPicPr>
          <p:cNvPr id="18" name="Afbeelding 17" descr="5b-titel.png">
            <a:extLst>
              <a:ext uri="{FF2B5EF4-FFF2-40B4-BE49-F238E27FC236}">
                <a16:creationId xmlns:a16="http://schemas.microsoft.com/office/drawing/2014/main" id="{DE9A1227-7C46-9345-8FBB-B6C27B522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6" y="801859"/>
            <a:ext cx="5001075" cy="48902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FF9FD86-FE4F-4AE3-928C-77C12411E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8213" y="779607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750F6B45-6626-ED4D-9C00-D25DD798D2AA}"/>
              </a:ext>
            </a:extLst>
          </p:cNvPr>
          <p:cNvSpPr/>
          <p:nvPr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14" name="Afbeelding 13" descr="wijzeringeldzaken.png">
            <a:extLst>
              <a:ext uri="{FF2B5EF4-FFF2-40B4-BE49-F238E27FC236}">
                <a16:creationId xmlns:a16="http://schemas.microsoft.com/office/drawing/2014/main" id="{78339CA0-EA5E-8B47-B774-7C66E9CB6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5" name="Afbeelding 4" descr="6b-subtitel.png">
            <a:extLst>
              <a:ext uri="{FF2B5EF4-FFF2-40B4-BE49-F238E27FC236}">
                <a16:creationId xmlns:a16="http://schemas.microsoft.com/office/drawing/2014/main" id="{B1792B50-ACC4-A145-81D2-ECCB08824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1384353"/>
            <a:ext cx="2914277" cy="256066"/>
          </a:xfrm>
          <a:prstGeom prst="rect">
            <a:avLst/>
          </a:prstGeom>
        </p:spPr>
      </p:pic>
      <p:pic>
        <p:nvPicPr>
          <p:cNvPr id="6" name="Afbeelding 5" descr="6a-titel.png">
            <a:extLst>
              <a:ext uri="{FF2B5EF4-FFF2-40B4-BE49-F238E27FC236}">
                <a16:creationId xmlns:a16="http://schemas.microsoft.com/office/drawing/2014/main" id="{C5C9CE12-29DC-8647-B8E7-83029AC3C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873889"/>
            <a:ext cx="1030361" cy="341422"/>
          </a:xfrm>
          <a:prstGeom prst="rect">
            <a:avLst/>
          </a:prstGeom>
        </p:spPr>
      </p:pic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9AFB53E-E8DC-4D90-9D0F-DE0D2D8C7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825" y="709462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4" y="3923588"/>
            <a:ext cx="8928000" cy="8928000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15" name="Afbeelding 14" descr="6h-lijn-4.png">
            <a:extLst>
              <a:ext uri="{FF2B5EF4-FFF2-40B4-BE49-F238E27FC236}">
                <a16:creationId xmlns:a16="http://schemas.microsoft.com/office/drawing/2014/main" id="{08B3D7F8-EC16-2F4C-8BA8-A03467A3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825">
            <a:off x="5967263" y="4073026"/>
            <a:ext cx="1859528" cy="2981342"/>
          </a:xfrm>
          <a:prstGeom prst="rect">
            <a:avLst/>
          </a:prstGeom>
        </p:spPr>
      </p:pic>
      <p:pic>
        <p:nvPicPr>
          <p:cNvPr id="16" name="Afbeelding 15" descr="6h-lijn-2.png">
            <a:extLst>
              <a:ext uri="{FF2B5EF4-FFF2-40B4-BE49-F238E27FC236}">
                <a16:creationId xmlns:a16="http://schemas.microsoft.com/office/drawing/2014/main" id="{DD35662B-1020-234A-8167-69CFEECE3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588">
            <a:off x="3596616" y="3637106"/>
            <a:ext cx="1908818" cy="1939688"/>
          </a:xfrm>
          <a:prstGeom prst="rect">
            <a:avLst/>
          </a:prstGeom>
        </p:spPr>
      </p:pic>
      <p:pic>
        <p:nvPicPr>
          <p:cNvPr id="17" name="Afbeelding 16" descr="6h-lijn-1.png">
            <a:extLst>
              <a:ext uri="{FF2B5EF4-FFF2-40B4-BE49-F238E27FC236}">
                <a16:creationId xmlns:a16="http://schemas.microsoft.com/office/drawing/2014/main" id="{2C4452FF-CCAB-5D43-BFC0-0622C50EC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709">
            <a:off x="2701155" y="5094926"/>
            <a:ext cx="2393700" cy="891087"/>
          </a:xfrm>
          <a:prstGeom prst="rect">
            <a:avLst/>
          </a:prstGeom>
        </p:spPr>
      </p:pic>
      <p:pic>
        <p:nvPicPr>
          <p:cNvPr id="18" name="Afbeelding 17" descr="6h-lijn-3.png">
            <a:extLst>
              <a:ext uri="{FF2B5EF4-FFF2-40B4-BE49-F238E27FC236}">
                <a16:creationId xmlns:a16="http://schemas.microsoft.com/office/drawing/2014/main" id="{006358B7-C43D-6D44-8393-576311BB9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135">
            <a:off x="5870755" y="2488671"/>
            <a:ext cx="469993" cy="3284148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AB034EAB-733D-6F49-A30C-8D5458E39D02}"/>
              </a:ext>
            </a:extLst>
          </p:cNvPr>
          <p:cNvGrpSpPr/>
          <p:nvPr/>
        </p:nvGrpSpPr>
        <p:grpSpPr>
          <a:xfrm>
            <a:off x="784051" y="3510136"/>
            <a:ext cx="1810074" cy="2147520"/>
            <a:chOff x="784051" y="3510136"/>
            <a:chExt cx="1810074" cy="2147520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D276F991-1F37-7648-84EC-A0C06361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197126" y="3510136"/>
              <a:ext cx="1396999" cy="1562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396CF44-AED7-2041-92BF-23CF3C1B925D}"/>
                </a:ext>
              </a:extLst>
            </p:cNvPr>
            <p:cNvSpPr/>
            <p:nvPr/>
          </p:nvSpPr>
          <p:spPr>
            <a:xfrm>
              <a:off x="784051" y="5072881"/>
              <a:ext cx="17981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is een </a:t>
              </a:r>
              <a:r>
                <a:rPr lang="nl-NL" sz="1600" b="1" dirty="0"/>
                <a:t>overheidsuitkering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BA733585-5B2B-DD46-AC8E-5A9C6833CF77}"/>
              </a:ext>
            </a:extLst>
          </p:cNvPr>
          <p:cNvGrpSpPr/>
          <p:nvPr/>
        </p:nvGrpSpPr>
        <p:grpSpPr>
          <a:xfrm>
            <a:off x="1342247" y="1869127"/>
            <a:ext cx="3285235" cy="1664252"/>
            <a:chOff x="1342247" y="1869127"/>
            <a:chExt cx="3285235" cy="1664252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65279F5A-458F-F544-A6D6-1CDEF37B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951082" y="1869127"/>
              <a:ext cx="1676400" cy="16642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CC75BAF-2F55-4D4B-BC7C-DC7031303B68}"/>
                </a:ext>
              </a:extLst>
            </p:cNvPr>
            <p:cNvSpPr/>
            <p:nvPr/>
          </p:nvSpPr>
          <p:spPr>
            <a:xfrm>
              <a:off x="1342247" y="2009516"/>
              <a:ext cx="221722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wordt opgebouwd in </a:t>
              </a:r>
              <a:r>
                <a:rPr lang="nl-NL" sz="1600" b="1" dirty="0"/>
                <a:t>50 jaar</a:t>
              </a:r>
              <a:r>
                <a:rPr lang="nl-NL" sz="1600" dirty="0"/>
                <a:t>, ieder jaar met 2% indien je in Nederland woont</a:t>
              </a:r>
              <a:endParaRPr lang="nl-NL" sz="1600" b="1" dirty="0"/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3BCB815-2E68-A04D-A6F9-C3D42855F9F2}"/>
              </a:ext>
            </a:extLst>
          </p:cNvPr>
          <p:cNvGrpSpPr/>
          <p:nvPr/>
        </p:nvGrpSpPr>
        <p:grpSpPr>
          <a:xfrm>
            <a:off x="5076458" y="1599558"/>
            <a:ext cx="3077943" cy="819916"/>
            <a:chOff x="5076458" y="1599558"/>
            <a:chExt cx="3077943" cy="819916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F9FB27E9-56B5-304B-AB53-1281A94D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047515" y="1599558"/>
              <a:ext cx="1106886" cy="8199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910BCFE-A368-D244-BD1A-94367E1AFE3D}"/>
                </a:ext>
              </a:extLst>
            </p:cNvPr>
            <p:cNvSpPr/>
            <p:nvPr/>
          </p:nvSpPr>
          <p:spPr>
            <a:xfrm>
              <a:off x="5076458" y="1805474"/>
              <a:ext cx="2217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De AOW-leeftijd </a:t>
              </a:r>
              <a:r>
                <a:rPr lang="nl-NL" sz="1600" b="1" dirty="0"/>
                <a:t>stijgt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FF679407-F361-CF49-AA2A-9D9DC42A8CCF}"/>
              </a:ext>
            </a:extLst>
          </p:cNvPr>
          <p:cNvGrpSpPr/>
          <p:nvPr/>
        </p:nvGrpSpPr>
        <p:grpSpPr>
          <a:xfrm>
            <a:off x="8011548" y="2379862"/>
            <a:ext cx="3704202" cy="3027026"/>
            <a:chOff x="8011548" y="2379862"/>
            <a:chExt cx="3704202" cy="3027026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A19D480-2876-1F49-A996-75B89AAF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9719397" y="2379862"/>
              <a:ext cx="1914173" cy="13271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1BB4C0D2-824A-F749-A7A7-F39A4B7E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11548" y="2412644"/>
              <a:ext cx="1103829" cy="12727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DC05100-A7E7-B848-88AB-B78F256FFCCD}"/>
                </a:ext>
              </a:extLst>
            </p:cNvPr>
            <p:cNvSpPr/>
            <p:nvPr/>
          </p:nvSpPr>
          <p:spPr>
            <a:xfrm>
              <a:off x="8374770" y="3806450"/>
              <a:ext cx="33409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AOW-bedragen juli 2021: Alleenstaand € 1.301,43</a:t>
              </a:r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dirty="0"/>
                <a:t>Gehuwd – samenwonend € </a:t>
              </a:r>
              <a:r>
                <a:rPr lang="nl-NL" dirty="0"/>
                <a:t>889,70</a:t>
              </a:r>
              <a:endParaRPr lang="nl-NL" sz="1600" dirty="0"/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b="1" dirty="0"/>
                <a:t>Per persoon netto per maand</a:t>
              </a:r>
              <a:endParaRPr lang="nl-NL" sz="1600" dirty="0"/>
            </a:p>
          </p:txBody>
        </p:sp>
      </p:grpSp>
      <p:pic>
        <p:nvPicPr>
          <p:cNvPr id="33" name="Afbeelding 32" descr="6b-subtitel.png">
            <a:extLst>
              <a:ext uri="{FF2B5EF4-FFF2-40B4-BE49-F238E27FC236}">
                <a16:creationId xmlns:a16="http://schemas.microsoft.com/office/drawing/2014/main" id="{F44A87C9-D136-D34F-A4E1-04262A79B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1384353"/>
            <a:ext cx="2914277" cy="256066"/>
          </a:xfrm>
          <a:prstGeom prst="rect">
            <a:avLst/>
          </a:prstGeom>
        </p:spPr>
      </p:pic>
      <p:pic>
        <p:nvPicPr>
          <p:cNvPr id="34" name="Afbeelding 33" descr="6a-titel.png">
            <a:extLst>
              <a:ext uri="{FF2B5EF4-FFF2-40B4-BE49-F238E27FC236}">
                <a16:creationId xmlns:a16="http://schemas.microsoft.com/office/drawing/2014/main" id="{589444C8-0CB2-084E-8786-44F083437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873889"/>
            <a:ext cx="1030361" cy="341422"/>
          </a:xfrm>
          <a:prstGeom prst="rect">
            <a:avLst/>
          </a:prstGeom>
        </p:spPr>
      </p:pic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26784DF-E02C-40DD-AEF5-36E5D8B0D9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8195" y="873889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887D506-8D07-3249-B8FD-FF6442017F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194"/>
            <a:ext cx="4578096" cy="341376"/>
          </a:xfrm>
          <a:prstGeom prst="rect">
            <a:avLst/>
          </a:prstGeom>
        </p:spPr>
      </p:pic>
      <p:pic>
        <p:nvPicPr>
          <p:cNvPr id="11" name="Afbeelding 10" descr="4e-silhouet-koppel-1.png">
            <a:extLst>
              <a:ext uri="{FF2B5EF4-FFF2-40B4-BE49-F238E27FC236}">
                <a16:creationId xmlns:a16="http://schemas.microsoft.com/office/drawing/2014/main" id="{77A8644E-0752-2B4E-98C1-6605D503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2016425"/>
            <a:ext cx="2280208" cy="1347396"/>
          </a:xfrm>
          <a:prstGeom prst="rect">
            <a:avLst/>
          </a:prstGeom>
        </p:spPr>
      </p:pic>
      <p:pic>
        <p:nvPicPr>
          <p:cNvPr id="12" name="Afbeelding 11" descr="4b-titel.png">
            <a:extLst>
              <a:ext uri="{FF2B5EF4-FFF2-40B4-BE49-F238E27FC236}">
                <a16:creationId xmlns:a16="http://schemas.microsoft.com/office/drawing/2014/main" id="{6712EE06-FCC5-9044-A1B2-CD5FA31D9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6181AF2-2455-F44B-A06E-C429F8C122FD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2021 is de AOW-leeftijd 66 jaar en 4 maanden en in 2022 is de AOW-leeftijd </a:t>
            </a:r>
          </a:p>
          <a:p>
            <a:r>
              <a:rPr lang="nl-NL" sz="1600" dirty="0"/>
              <a:t>66 jaar en 7 maanden.</a:t>
            </a:r>
            <a:r>
              <a:rPr lang="nl-NL" sz="1600" b="1" dirty="0"/>
              <a:t> </a:t>
            </a:r>
            <a:r>
              <a:rPr lang="nl-NL" sz="1600" dirty="0"/>
              <a:t>In 2024 is de AOW-leeftijd 67 jaar. Vanaf 2025 is de AOW-leeftijd afhankelijk van de levensverwachting. Een jaar langer leven betekent dan 8 maanden later AOW.</a:t>
            </a:r>
            <a:b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899FE09-46E4-7446-91F0-B1392C1F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DC00EC7-FC6E-7140-ACF4-F3825DA06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AC26CFD5-7030-4FD5-80D4-B9EE88840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6238" y="5422966"/>
            <a:ext cx="1095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5886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624</Words>
  <Application>Microsoft Office PowerPoint</Application>
  <PresentationFormat>Breedbeeld</PresentationFormat>
  <Paragraphs>89</Paragraphs>
  <Slides>23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Aangepast ontwerp</vt:lpstr>
      <vt:lpstr>2_Aangepast ontwerp</vt:lpstr>
      <vt:lpstr>1_Aangepast ontwerp</vt:lpstr>
      <vt:lpstr>3_Aangepast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Optima Forma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van Heuvel</dc:creator>
  <cp:lastModifiedBy>Jannet Visser</cp:lastModifiedBy>
  <cp:revision>223</cp:revision>
  <dcterms:created xsi:type="dcterms:W3CDTF">2014-07-10T15:15:44Z</dcterms:created>
  <dcterms:modified xsi:type="dcterms:W3CDTF">2021-11-04T12:47:40Z</dcterms:modified>
</cp:coreProperties>
</file>